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9" r:id="rId4"/>
    <p:sldId id="257" r:id="rId5"/>
    <p:sldId id="258" r:id="rId6"/>
    <p:sldId id="260" r:id="rId7"/>
    <p:sldId id="261" r:id="rId8"/>
    <p:sldId id="263" r:id="rId9"/>
    <p:sldId id="264" r:id="rId10"/>
    <p:sldId id="265" r:id="rId11"/>
    <p:sldId id="266" r:id="rId12"/>
    <p:sldId id="262" r:id="rId13"/>
    <p:sldId id="267" r:id="rId14"/>
    <p:sldId id="269" r:id="rId15"/>
    <p:sldId id="270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9" autoAdjust="0"/>
    <p:restoredTop sz="94660"/>
  </p:normalViewPr>
  <p:slideViewPr>
    <p:cSldViewPr snapToGrid="0">
      <p:cViewPr varScale="1">
        <p:scale>
          <a:sx n="46" d="100"/>
          <a:sy n="46" d="100"/>
        </p:scale>
        <p:origin x="8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naslo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s-Latn-BA" smtClean="0"/>
              <a:t>Kliknite da biste dodali stil podnaslova prototipa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84883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vertikaln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45358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vertikaln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1199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62804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lo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74491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Naslov i 2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1538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4" name="Čuvar mjesta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5" name="Čuvar mjesta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6" name="Čuvar mjesta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7" name="Čuvar mjesta podatak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8" name="Čuvar mjesta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Čuvar mjesta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4858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podatak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4" name="Čuvar mjesta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Čuvar mjesta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0586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jesta podatak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3" name="Čuvar mjesta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Čuvar mjesta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3623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opisom sli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067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opisom sli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za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Čuvar mjesta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59798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jesta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E7AFC-E1D5-454F-A70F-0A352C140690}" type="datetimeFigureOut">
              <a:rPr lang="hr-HR" smtClean="0"/>
              <a:t>17.3.2017.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8682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000" y="0"/>
            <a:ext cx="1080000" cy="1620000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338114" cy="720000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r-HR" sz="4000" b="1" dirty="0" smtClean="0"/>
              <a:t>RADNI  SASTANAK  ZA  IZRADU  STRATEŠKOG RAZVOJNOG  PROGRAMA  OPĆINE  DRAŽ  ZA RAZDOBLJE  2017. – 2020.  GODINE</a:t>
            </a:r>
            <a:br>
              <a:rPr lang="hr-HR" sz="4000" b="1" dirty="0" smtClean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182044"/>
            <a:ext cx="9144000" cy="3094976"/>
          </a:xfrm>
        </p:spPr>
        <p:txBody>
          <a:bodyPr/>
          <a:lstStyle/>
          <a:p>
            <a:r>
              <a:rPr lang="hr-HR" b="1" dirty="0" smtClean="0"/>
              <a:t>Draž 14.03.2017</a:t>
            </a:r>
            <a:r>
              <a:rPr lang="hr-HR" dirty="0" smtClean="0"/>
              <a:t>.</a:t>
            </a:r>
            <a:endParaRPr lang="hr-HR" dirty="0" smtClean="0"/>
          </a:p>
          <a:p>
            <a:r>
              <a:rPr lang="hr-HR" b="1" dirty="0" smtClean="0"/>
              <a:t>Prezentacija mjera iz Programa ruralnog razvoja RH 2014-2020 za jedinice lokalne samouprave kao korisnike/prijavitelje</a:t>
            </a:r>
            <a:endParaRPr lang="hr-HR" b="1" dirty="0"/>
          </a:p>
          <a:p>
            <a:pPr algn="l"/>
            <a:endParaRPr lang="hr-HR" dirty="0" smtClean="0"/>
          </a:p>
          <a:p>
            <a:pPr algn="r"/>
            <a:endParaRPr lang="hr-HR" dirty="0"/>
          </a:p>
          <a:p>
            <a:pPr algn="l"/>
            <a:r>
              <a:rPr lang="hr-HR" dirty="0" smtClean="0"/>
              <a:t>                                                                               </a:t>
            </a:r>
          </a:p>
          <a:p>
            <a:pPr algn="l"/>
            <a:r>
              <a:rPr lang="hr-HR" dirty="0" smtClean="0"/>
              <a:t>                                                                                                            </a:t>
            </a:r>
            <a:endParaRPr lang="hr-HR" dirty="0"/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015" y="5765257"/>
            <a:ext cx="1786356" cy="90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8914" y="5739194"/>
            <a:ext cx="1786356" cy="90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605" y="4915914"/>
            <a:ext cx="1641175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504" y="4916226"/>
            <a:ext cx="1623175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333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4088"/>
          </a:xfrm>
        </p:spPr>
        <p:txBody>
          <a:bodyPr>
            <a:normAutofit fontScale="90000"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hr-HR" sz="3600" dirty="0" smtClean="0">
                <a:latin typeface="+mn-lt"/>
              </a:rPr>
              <a:t>Operacija 7.2.1. Ulaganja u građenje javnih sustava za vodoopskrbu,   odvodnju i pročišćavanje otpadnih voda</a:t>
            </a:r>
            <a:r>
              <a:rPr lang="hr-HR" dirty="0" smtClean="0">
                <a:latin typeface="+mn-lt"/>
              </a:rPr>
              <a:t/>
            </a:r>
            <a:br>
              <a:rPr lang="hr-HR" dirty="0" smtClean="0">
                <a:latin typeface="+mn-lt"/>
              </a:rPr>
            </a:br>
            <a:endParaRPr lang="hr-HR" dirty="0">
              <a:latin typeface="+mn-lt"/>
            </a:endParaRPr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838200" y="1199214"/>
            <a:ext cx="10515600" cy="4977749"/>
          </a:xfrm>
        </p:spPr>
        <p:txBody>
          <a:bodyPr>
            <a:normAutofit/>
          </a:bodyPr>
          <a:lstStyle/>
          <a:p>
            <a:r>
              <a:rPr lang="hr-HR" sz="3200" dirty="0" smtClean="0"/>
              <a:t>Korisnici: Javni isporučitelji vodnih usluga javne vodoopskrbe ili javne odvodnje (inicijativa JLS-a)</a:t>
            </a:r>
          </a:p>
          <a:p>
            <a:r>
              <a:rPr lang="hr-HR" sz="3200" dirty="0" smtClean="0"/>
              <a:t>Prihvatljivi troškovi: Građenje (gradnja novih/rekonstrukcija postojećih) i/ili opremanje javnog sustava za vodoopskrbu, odvodnju i pročišćavanje otpadnih voda, koja se provode u naseljima s najviše 2 000 stanovnika.</a:t>
            </a:r>
          </a:p>
          <a:p>
            <a:r>
              <a:rPr lang="hr-HR" sz="3200" dirty="0" smtClean="0"/>
              <a:t>Potpora: Do 100% ukupnih prihvatljivih troškova, između 30.000 – 1.000.000 EUR-a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347655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hr-HR" sz="3200" dirty="0" smtClean="0">
                <a:latin typeface="+mn-lt"/>
              </a:rPr>
              <a:t>Operacija 7.2.2. Ulaganja u građenje nerazvrstanih cesta</a:t>
            </a:r>
            <a:r>
              <a:rPr lang="hr-HR" sz="3200" dirty="0" smtClean="0"/>
              <a:t/>
            </a:r>
            <a:br>
              <a:rPr lang="hr-HR" sz="3200" dirty="0" smtClean="0"/>
            </a:br>
            <a:endParaRPr lang="hr-HR" sz="3200" dirty="0"/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3200" u="sng" dirty="0" smtClean="0"/>
              <a:t>Korisnici</a:t>
            </a:r>
            <a:r>
              <a:rPr lang="hr-HR" sz="3200" dirty="0" smtClean="0"/>
              <a:t>: Jedinice lokalne samouprave.</a:t>
            </a:r>
          </a:p>
          <a:p>
            <a:r>
              <a:rPr lang="hr-HR" sz="3200" u="sng" dirty="0" smtClean="0"/>
              <a:t>Prihvatljivi troškovi</a:t>
            </a:r>
            <a:r>
              <a:rPr lang="hr-HR" sz="3200" dirty="0" smtClean="0"/>
              <a:t>: građenje (gradnja novih/rekonstrukcija postojećih) i/ili opremanje nerazvrstanih cesta (u naselju s najviše 5 000 stanovnika).</a:t>
            </a:r>
          </a:p>
          <a:p>
            <a:r>
              <a:rPr lang="hr-HR" sz="3200" u="sng" dirty="0" smtClean="0"/>
              <a:t>Potpora</a:t>
            </a:r>
            <a:r>
              <a:rPr lang="hr-HR" sz="3200" dirty="0" smtClean="0"/>
              <a:t>: Do 100% ukupnih prihvatljivih troškova, između 30.000 – 1.000.000 EUR-a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186445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jesta sadržaja 2"/>
          <p:cNvSpPr>
            <a:spLocks noGrp="1"/>
          </p:cNvSpPr>
          <p:nvPr>
            <p:ph idx="4294967295"/>
          </p:nvPr>
        </p:nvSpPr>
        <p:spPr>
          <a:xfrm>
            <a:off x="0" y="0"/>
            <a:ext cx="12192000" cy="6857999"/>
          </a:xfrm>
        </p:spPr>
        <p:txBody>
          <a:bodyPr>
            <a:normAutofit lnSpcReduction="10000"/>
          </a:bodyPr>
          <a:lstStyle/>
          <a:p>
            <a:r>
              <a:rPr lang="hr-HR" sz="3200" u="sng" dirty="0" smtClean="0"/>
              <a:t>Podmjera 7.4. Ulaganja u pokretanje, poboljšanje ili proširenje lokalnih temeljnih usluga za ruralno stanovništvo, uključujući slobodno vrijeme i kulturne aktivnosti te povezanu infrastrukturu</a:t>
            </a:r>
          </a:p>
          <a:p>
            <a:pPr marL="0" indent="0">
              <a:buNone/>
            </a:pPr>
            <a:endParaRPr lang="hr-HR" sz="3200" dirty="0" smtClean="0"/>
          </a:p>
          <a:p>
            <a:r>
              <a:rPr lang="hr-HR" sz="3200" u="sng" dirty="0" smtClean="0"/>
              <a:t>Korisnici</a:t>
            </a:r>
            <a:r>
              <a:rPr lang="hr-HR" sz="3200" dirty="0" smtClean="0"/>
              <a:t>: </a:t>
            </a:r>
            <a:r>
              <a:rPr lang="hr-HR" sz="3200" b="1" dirty="0" smtClean="0"/>
              <a:t>JLS-i,</a:t>
            </a:r>
            <a:r>
              <a:rPr lang="hr-HR" sz="3200" dirty="0" smtClean="0"/>
              <a:t> trgovačka društva u većinskom vlasništvu JLS-a; javne ustanove neprofitnog karaktera u kojima su osnivači JLS-i (osim javnih vatrogasnih postrojbi, lokalnih i regionalnih razvojnih agencija); udruge/organizacije civilnog društva i vjerske zajednice koje se bave humanitarnim i društvenim djelatnostima od posebnog interesa za lokalno stanovništvo (isključujući LAG-ove) i čije su djelatnosti sukladno ciljnim skupinama i klasifikaciji djelatnosti udruga, povezane sa prihvatljivim ulaganjem; lokalne akcijske grupe (LAG-ovi) koje su odabrane unutar Programa. Ulaganja su prihvatljiva u naselju s najviše 5 000 stanovnika.</a:t>
            </a:r>
          </a:p>
          <a:p>
            <a:r>
              <a:rPr lang="hr-HR" sz="3200" u="sng" dirty="0" smtClean="0"/>
              <a:t>Potpora</a:t>
            </a:r>
            <a:r>
              <a:rPr lang="hr-HR" sz="3200" dirty="0" smtClean="0"/>
              <a:t>: Od 80 - 100% ukupnih prihvatljivih troškova, 15.000 – 1.000.000 EUR-a.</a:t>
            </a:r>
          </a:p>
          <a:p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157913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7912"/>
          </a:xfrm>
        </p:spPr>
        <p:txBody>
          <a:bodyPr>
            <a:normAutofit fontScale="90000"/>
          </a:bodyPr>
          <a:lstStyle/>
          <a:p>
            <a:r>
              <a:rPr lang="hr-HR" sz="3600" dirty="0" smtClean="0">
                <a:latin typeface="+mn-lt"/>
              </a:rPr>
              <a:t>Prihvatljivi troškovi</a:t>
            </a:r>
            <a:r>
              <a:rPr lang="hr-HR" dirty="0" smtClean="0">
                <a:latin typeface="+mn-lt"/>
              </a:rPr>
              <a:t>: </a:t>
            </a:r>
            <a:endParaRPr lang="hr-HR" dirty="0">
              <a:latin typeface="+mn-lt"/>
            </a:endParaRPr>
          </a:p>
        </p:txBody>
      </p:sp>
      <p:sp>
        <p:nvSpPr>
          <p:cNvPr id="6" name="Čuvar mjesta sadržaja 5"/>
          <p:cNvSpPr>
            <a:spLocks noGrp="1"/>
          </p:cNvSpPr>
          <p:nvPr>
            <p:ph idx="1"/>
          </p:nvPr>
        </p:nvSpPr>
        <p:spPr>
          <a:xfrm>
            <a:off x="567744" y="1244184"/>
            <a:ext cx="10515600" cy="4060192"/>
          </a:xfrm>
        </p:spPr>
        <p:txBody>
          <a:bodyPr>
            <a:noAutofit/>
          </a:bodyPr>
          <a:lstStyle/>
          <a:p>
            <a:r>
              <a:rPr lang="hr-HR" dirty="0" smtClean="0"/>
              <a:t>Ulaganje u građenje i/ili opremanje:</a:t>
            </a:r>
          </a:p>
          <a:p>
            <a:r>
              <a:rPr lang="hr-HR" dirty="0" smtClean="0"/>
              <a:t> vatrogasnog doma i spremišta; </a:t>
            </a:r>
          </a:p>
          <a:p>
            <a:r>
              <a:rPr lang="hr-HR" dirty="0" smtClean="0"/>
              <a:t>društvenog doma/ kulturnog centra; </a:t>
            </a:r>
          </a:p>
          <a:p>
            <a:r>
              <a:rPr lang="hr-HR" dirty="0" smtClean="0"/>
              <a:t>planinarskog doma i skloništa;</a:t>
            </a:r>
          </a:p>
          <a:p>
            <a:r>
              <a:rPr lang="hr-HR" dirty="0" smtClean="0"/>
              <a:t> turističkog informativnog centra;</a:t>
            </a:r>
          </a:p>
          <a:p>
            <a:r>
              <a:rPr lang="hr-HR" dirty="0" smtClean="0"/>
              <a:t> dječjeg igrališta; </a:t>
            </a:r>
          </a:p>
          <a:p>
            <a:r>
              <a:rPr lang="hr-HR" dirty="0" smtClean="0"/>
              <a:t>sportske građevine; </a:t>
            </a:r>
          </a:p>
          <a:p>
            <a:r>
              <a:rPr lang="hr-HR" dirty="0" smtClean="0"/>
              <a:t>objekta za slatkovodni sportski ribolov (ribički dom, nadstrešnica i drugo.); </a:t>
            </a:r>
          </a:p>
          <a:p>
            <a:r>
              <a:rPr lang="hr-HR" dirty="0" smtClean="0"/>
              <a:t>rekreacijske zone na rijekama i jezerima;</a:t>
            </a:r>
          </a:p>
          <a:p>
            <a:pPr marL="0" indent="0">
              <a:buNone/>
            </a:pPr>
            <a:r>
              <a:rPr lang="hr-HR" sz="2400" dirty="0" smtClean="0"/>
              <a:t> </a:t>
            </a:r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80453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863184" y="-1"/>
            <a:ext cx="10515600" cy="584617"/>
          </a:xfrm>
        </p:spPr>
        <p:txBody>
          <a:bodyPr>
            <a:normAutofit/>
          </a:bodyPr>
          <a:lstStyle/>
          <a:p>
            <a:r>
              <a:rPr lang="hr-HR" sz="3200" dirty="0" smtClean="0">
                <a:latin typeface="+mn-lt"/>
              </a:rPr>
              <a:t>Prihvatljivi troškovi:</a:t>
            </a:r>
            <a:endParaRPr lang="hr-HR" sz="3200" dirty="0">
              <a:latin typeface="+mn-lt"/>
            </a:endParaRPr>
          </a:p>
        </p:txBody>
      </p:sp>
      <p:sp>
        <p:nvSpPr>
          <p:cNvPr id="5" name="Čuvar mjesta sadržaja 4"/>
          <p:cNvSpPr>
            <a:spLocks noGrp="1"/>
          </p:cNvSpPr>
          <p:nvPr>
            <p:ph idx="1"/>
          </p:nvPr>
        </p:nvSpPr>
        <p:spPr>
          <a:xfrm>
            <a:off x="838200" y="734518"/>
            <a:ext cx="10515600" cy="5442445"/>
          </a:xfrm>
          <a:noFill/>
        </p:spPr>
        <p:txBody>
          <a:bodyPr>
            <a:normAutofit/>
          </a:bodyPr>
          <a:lstStyle/>
          <a:p>
            <a:r>
              <a:rPr lang="hr-HR" dirty="0" smtClean="0"/>
              <a:t>biciklističke staze i trake;</a:t>
            </a:r>
          </a:p>
          <a:p>
            <a:r>
              <a:rPr lang="hr-HR" dirty="0" smtClean="0"/>
              <a:t>tematskog puta i parka</a:t>
            </a:r>
          </a:p>
          <a:p>
            <a:r>
              <a:rPr lang="hr-HR" dirty="0" smtClean="0"/>
              <a:t>građevine za ostvarivanje organizirane njege, odgoja, obrazovanja i zaštite djece do polaska u osnovnu školu (dječji vrtić, rekonstrukcija i opremanje prostora za izvođenje programa </a:t>
            </a:r>
            <a:r>
              <a:rPr lang="hr-HR" dirty="0" err="1" smtClean="0"/>
              <a:t>predškole</a:t>
            </a:r>
            <a:r>
              <a:rPr lang="hr-HR" dirty="0" smtClean="0"/>
              <a:t> u osnovnoj školi te rekonstrukcija i opremanje prostora za igraonicu pri knjižnici, zdravstvenoj, socijalnoj, kulturnoj i sportskoj ustanovi, udruzi te drugoj pravnoj osobi u kojima se provode kraći programi odgojno-obrazovnog rada s djecom rane i predškolske dobi); </a:t>
            </a:r>
          </a:p>
          <a:p>
            <a:r>
              <a:rPr lang="hr-HR" dirty="0" smtClean="0"/>
              <a:t>javne zelene površine (park i slično.);</a:t>
            </a:r>
          </a:p>
          <a:p>
            <a:r>
              <a:rPr lang="hr-HR" dirty="0" smtClean="0"/>
              <a:t>pješačke staze; 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5972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14597"/>
          </a:xfrm>
        </p:spPr>
        <p:txBody>
          <a:bodyPr>
            <a:normAutofit/>
          </a:bodyPr>
          <a:lstStyle/>
          <a:p>
            <a:r>
              <a:rPr lang="hr-HR" sz="3200" dirty="0" smtClean="0">
                <a:latin typeface="+mn-lt"/>
              </a:rPr>
              <a:t>Prihvatljivi troškovi:</a:t>
            </a:r>
            <a:endParaRPr lang="hr-HR" sz="3200" dirty="0">
              <a:latin typeface="+mn-lt"/>
            </a:endParaRPr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838200" y="824459"/>
            <a:ext cx="10515600" cy="5352504"/>
          </a:xfrm>
        </p:spPr>
        <p:txBody>
          <a:bodyPr/>
          <a:lstStyle/>
          <a:p>
            <a:r>
              <a:rPr lang="hr-HR" dirty="0" smtClean="0"/>
              <a:t>pješačke zone; </a:t>
            </a:r>
          </a:p>
          <a:p>
            <a:r>
              <a:rPr lang="hr-HR" dirty="0" smtClean="0"/>
              <a:t>otvorenog odvodnog kanala (koji nije sastavni dio ceste);</a:t>
            </a:r>
          </a:p>
          <a:p>
            <a:r>
              <a:rPr lang="hr-HR" dirty="0" smtClean="0"/>
              <a:t> groblja (komunalna infrastruktura i prateće građevine);</a:t>
            </a:r>
          </a:p>
          <a:p>
            <a:r>
              <a:rPr lang="hr-HR" dirty="0" smtClean="0"/>
              <a:t> tržnice;</a:t>
            </a:r>
          </a:p>
          <a:p>
            <a:r>
              <a:rPr lang="hr-HR" dirty="0" smtClean="0"/>
              <a:t> javne prometne površine (trg, pothodnik, nadvožnjak, javne stube i prolaz). </a:t>
            </a:r>
          </a:p>
          <a:p>
            <a:endParaRPr lang="hr-HR" dirty="0" smtClean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7483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slov 1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2028992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hr-HR" b="1" dirty="0" smtClean="0">
                <a:latin typeface="Arial Narrow" panose="020B0606020202030204" pitchFamily="34" charset="0"/>
              </a:rPr>
              <a:t>MJERE IZ PROGRAMA RURALNOG RAZVOJA REPUBLIKE HRVATSKE 2014.-2020</a:t>
            </a:r>
            <a:br>
              <a:rPr lang="hr-HR" b="1" dirty="0" smtClean="0">
                <a:latin typeface="Arial Narrow" panose="020B0606020202030204" pitchFamily="34" charset="0"/>
              </a:rPr>
            </a:br>
            <a:r>
              <a:rPr lang="hr-HR" b="1" dirty="0" smtClean="0">
                <a:latin typeface="Arial Narrow" panose="020B0606020202030204" pitchFamily="34" charset="0"/>
              </a:rPr>
              <a:t>ZA JEDINICE LOKALNE SAMOUPRAVE</a:t>
            </a:r>
            <a:endParaRPr lang="hr-HR" b="1" dirty="0">
              <a:latin typeface="Arial Narrow" panose="020B0606020202030204" pitchFamily="34" charset="0"/>
            </a:endParaRPr>
          </a:p>
        </p:txBody>
      </p:sp>
      <p:pic>
        <p:nvPicPr>
          <p:cNvPr id="14" name="Čuvar mjesta sadržaja 1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000" y="4770000"/>
            <a:ext cx="3712000" cy="2088000"/>
          </a:xfrm>
        </p:spPr>
      </p:pic>
      <p:pic>
        <p:nvPicPr>
          <p:cNvPr id="17" name="Slika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70000"/>
            <a:ext cx="3715935" cy="2088000"/>
          </a:xfrm>
          <a:prstGeom prst="rect">
            <a:avLst/>
          </a:prstGeom>
        </p:spPr>
      </p:pic>
      <p:pic>
        <p:nvPicPr>
          <p:cNvPr id="18" name="Slika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6968" y="4770000"/>
            <a:ext cx="4378064" cy="2088000"/>
          </a:xfrm>
          <a:prstGeom prst="rect">
            <a:avLst/>
          </a:prstGeom>
        </p:spPr>
      </p:pic>
      <p:pic>
        <p:nvPicPr>
          <p:cNvPr id="19" name="Slika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830" y="2355497"/>
            <a:ext cx="3715933" cy="2088000"/>
          </a:xfrm>
          <a:prstGeom prst="rect">
            <a:avLst/>
          </a:prstGeom>
        </p:spPr>
      </p:pic>
      <p:pic>
        <p:nvPicPr>
          <p:cNvPr id="20" name="Slika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6968" y="2355497"/>
            <a:ext cx="4220813" cy="2088000"/>
          </a:xfrm>
          <a:prstGeom prst="rect">
            <a:avLst/>
          </a:prstGeom>
        </p:spPr>
      </p:pic>
      <p:pic>
        <p:nvPicPr>
          <p:cNvPr id="21" name="Slika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0000" y="2355496"/>
            <a:ext cx="3712000" cy="208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9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b="1" dirty="0" smtClean="0"/>
              <a:t>MJERA 4. ULAGANJA U FIZIČKU IMOVINU</a:t>
            </a:r>
            <a:br>
              <a:rPr lang="hr-HR" sz="4000" b="1" dirty="0" smtClean="0"/>
            </a:br>
            <a:endParaRPr lang="hr-HR" sz="4000" b="1" dirty="0"/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838200" y="1499016"/>
            <a:ext cx="10515600" cy="4677947"/>
          </a:xfrm>
        </p:spPr>
        <p:txBody>
          <a:bodyPr>
            <a:noAutofit/>
          </a:bodyPr>
          <a:lstStyle/>
          <a:p>
            <a:r>
              <a:rPr lang="hr-HR" sz="3200" u="sng" dirty="0" smtClean="0"/>
              <a:t>Podmjera 4.3. Potpora za ulaganja u infrastrukturu vezano uz razvoj, modernizaciju ili prilagodbu poljoprivrede i šumarstva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3200" dirty="0" smtClean="0"/>
              <a:t>Operacija 4.3.2. Komasacija poljoprivrednog zemljišta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3200" dirty="0" smtClean="0"/>
              <a:t>Operacija 4.3.3. Ulaganje u šumsku infrastrukturu</a:t>
            </a:r>
          </a:p>
          <a:p>
            <a:pPr marL="0" indent="0">
              <a:buNone/>
            </a:pPr>
            <a:endParaRPr lang="hr-HR" sz="3200" dirty="0" smtClean="0"/>
          </a:p>
          <a:p>
            <a:r>
              <a:rPr lang="hr-HR" sz="3200" u="sng" dirty="0" smtClean="0"/>
              <a:t>Podmjera 4.4. Potpora neproizvodnim ulaganjima vezanim uz postizanje </a:t>
            </a:r>
            <a:r>
              <a:rPr lang="hr-HR" sz="3200" u="sng" dirty="0" err="1" smtClean="0"/>
              <a:t>agro</a:t>
            </a:r>
            <a:r>
              <a:rPr lang="hr-HR" sz="3200" u="sng" dirty="0" smtClean="0"/>
              <a:t>-okolišnih i klimatskih ciljeva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sz="3200" dirty="0" smtClean="0"/>
              <a:t>Operacija 4.4.1. Neproizvodna ulaganja vezana uz očuvanje okoliša 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176312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hr-HR" sz="3200" dirty="0" smtClean="0">
                <a:latin typeface="+mn-lt"/>
              </a:rPr>
              <a:t>Operacija 4.3.2. Komasacija poljoprivrednog zemljišta</a:t>
            </a:r>
            <a:br>
              <a:rPr lang="hr-HR" sz="3200" dirty="0" smtClean="0">
                <a:latin typeface="+mn-lt"/>
              </a:rPr>
            </a:br>
            <a:endParaRPr lang="hr-HR" sz="3200" dirty="0">
              <a:latin typeface="+mn-lt"/>
            </a:endParaRPr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838200" y="1558977"/>
            <a:ext cx="10515600" cy="4180103"/>
          </a:xfrm>
        </p:spPr>
        <p:txBody>
          <a:bodyPr>
            <a:noAutofit/>
          </a:bodyPr>
          <a:lstStyle/>
          <a:p>
            <a:r>
              <a:rPr lang="hr-HR" sz="3200" u="sng" dirty="0" smtClean="0"/>
              <a:t>Korisnici</a:t>
            </a:r>
            <a:r>
              <a:rPr lang="hr-HR" sz="3200" b="1" dirty="0" smtClean="0"/>
              <a:t>:</a:t>
            </a:r>
            <a:r>
              <a:rPr lang="hr-HR" sz="3200" dirty="0" smtClean="0"/>
              <a:t> Jedinice lokalne i područne (regionalne) samouprave</a:t>
            </a:r>
          </a:p>
          <a:p>
            <a:r>
              <a:rPr lang="hr-HR" sz="3200" dirty="0" smtClean="0"/>
              <a:t> </a:t>
            </a:r>
            <a:r>
              <a:rPr lang="hr-HR" sz="3200" u="sng" dirty="0" smtClean="0"/>
              <a:t>Prihvatljivi troškovi</a:t>
            </a:r>
            <a:r>
              <a:rPr lang="hr-HR" sz="3200" dirty="0" smtClean="0"/>
              <a:t>:  uklanjanje međa i građevina (ograda, bunara i       slično), građenje nove mreže poljoprivrednih putova, pripadajućih mostova i propusnih građevina</a:t>
            </a:r>
          </a:p>
          <a:p>
            <a:r>
              <a:rPr lang="hr-HR" sz="3200" u="sng" dirty="0" smtClean="0"/>
              <a:t>Visina potpore </a:t>
            </a:r>
            <a:r>
              <a:rPr lang="hr-HR" sz="3200" dirty="0" smtClean="0"/>
              <a:t>(u kunskoj protuvrijednosti): Od 150.000 do 3.000.000 EUR.</a:t>
            </a:r>
          </a:p>
          <a:p>
            <a:r>
              <a:rPr lang="hr-HR" sz="3200" dirty="0" smtClean="0"/>
              <a:t> </a:t>
            </a:r>
            <a:r>
              <a:rPr lang="hr-HR" sz="3200" u="sng" dirty="0" smtClean="0"/>
              <a:t>Intenzitet potpore</a:t>
            </a:r>
            <a:r>
              <a:rPr lang="hr-HR" sz="3200" dirty="0" smtClean="0"/>
              <a:t>: Do 100 % vrijednosti ukupno prihvatljivih troškova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269275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60927" y="112735"/>
            <a:ext cx="10515600" cy="1004552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hr-HR" sz="3200" dirty="0" smtClean="0">
                <a:latin typeface="+mn-lt"/>
              </a:rPr>
              <a:t>Operacija 4.3.3. Ulaganje u šumsku infrastrukturu</a:t>
            </a:r>
            <a:endParaRPr lang="hr-HR" sz="3200" dirty="0">
              <a:latin typeface="+mn-lt"/>
            </a:endParaRPr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657896" y="1117287"/>
            <a:ext cx="10515600" cy="4351338"/>
          </a:xfrm>
        </p:spPr>
        <p:txBody>
          <a:bodyPr>
            <a:noAutofit/>
          </a:bodyPr>
          <a:lstStyle/>
          <a:p>
            <a:r>
              <a:rPr lang="hr-HR" u="sng" dirty="0" smtClean="0"/>
              <a:t>Korisnici:</a:t>
            </a:r>
            <a:r>
              <a:rPr lang="hr-HR" dirty="0" smtClean="0"/>
              <a:t> • </a:t>
            </a:r>
            <a:r>
              <a:rPr lang="hr-HR" dirty="0" err="1" smtClean="0"/>
              <a:t>šumoposjednici</a:t>
            </a:r>
            <a:r>
              <a:rPr lang="hr-HR" dirty="0" smtClean="0"/>
              <a:t>, • trgovačka društva i druge pravne osobe koje sukladno Zakonu o šumama gospodare šumama i šumskim zemljištima u vlasništvu Republike Hrvatske, • udruženja </a:t>
            </a:r>
            <a:r>
              <a:rPr lang="hr-HR" dirty="0" err="1" smtClean="0"/>
              <a:t>šumoposjednika</a:t>
            </a:r>
            <a:r>
              <a:rPr lang="hr-HR" dirty="0" smtClean="0"/>
              <a:t>, • </a:t>
            </a:r>
            <a:r>
              <a:rPr lang="hr-HR" b="1" dirty="0" smtClean="0"/>
              <a:t>jedinice lokalne samouprave</a:t>
            </a:r>
          </a:p>
          <a:p>
            <a:r>
              <a:rPr lang="hr-HR" u="sng" dirty="0" smtClean="0"/>
              <a:t>Prihvatljivi troškovi</a:t>
            </a:r>
            <a:r>
              <a:rPr lang="hr-HR" dirty="0" smtClean="0"/>
              <a:t>: Projektiranje, izgradnja i rekonstrukcija primarne i sekundarne (traktorski putovi i traktorske vlake), šumske prometne infrastrukture rekonstrukcija šumskih cesta, mostova i druge šumske prometne infrastrukture te kupovina šumskog i drugog zemljišta u maksimalnom iznosu od 10% od ukupnih prihvatljivih troškova</a:t>
            </a:r>
          </a:p>
          <a:p>
            <a:r>
              <a:rPr lang="hr-HR" u="sng" dirty="0" smtClean="0"/>
              <a:t>Visina potpore </a:t>
            </a:r>
            <a:r>
              <a:rPr lang="hr-HR" dirty="0" smtClean="0"/>
              <a:t>(u kunskoj protuvrijednosti): Od 10.000 do 1.000.000 EUR.</a:t>
            </a:r>
          </a:p>
          <a:p>
            <a:r>
              <a:rPr lang="hr-HR" u="sng" dirty="0" smtClean="0"/>
              <a:t>Intenzitet potpore</a:t>
            </a:r>
            <a:r>
              <a:rPr lang="hr-HR" dirty="0" smtClean="0"/>
              <a:t>: Do 100 % vrijednosti ukupno prihvatljivih troškova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7155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4108"/>
          </a:xfrm>
        </p:spPr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hr-HR" sz="3200" b="1" dirty="0" smtClean="0"/>
              <a:t>Operacija 4.4.1. Neproizvodna ulaganja vezana uz očuvanje okoliša </a:t>
            </a:r>
            <a:endParaRPr lang="hr-HR" sz="3200" b="1" dirty="0"/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838200" y="1169234"/>
            <a:ext cx="10515600" cy="54564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r-HR" u="sng" dirty="0" smtClean="0"/>
              <a:t>Korisnic</a:t>
            </a:r>
            <a:r>
              <a:rPr lang="hr-HR" dirty="0" smtClean="0"/>
              <a:t>i: • P. G. upisana u Upisnik </a:t>
            </a:r>
            <a:r>
              <a:rPr lang="hr-HR" dirty="0" err="1" smtClean="0"/>
              <a:t>p.g</a:t>
            </a:r>
            <a:r>
              <a:rPr lang="hr-HR" dirty="0" smtClean="0"/>
              <a:t>., • javne ustanove i tijela, javne ustanove za upravljanje zaštićenim područjima (</a:t>
            </a:r>
            <a:r>
              <a:rPr lang="hr-HR" dirty="0" err="1" smtClean="0"/>
              <a:t>drž</a:t>
            </a:r>
            <a:r>
              <a:rPr lang="hr-HR" dirty="0" smtClean="0"/>
              <a:t>, </a:t>
            </a:r>
            <a:r>
              <a:rPr lang="hr-HR" dirty="0" err="1" smtClean="0"/>
              <a:t>reg</a:t>
            </a:r>
            <a:r>
              <a:rPr lang="hr-HR" dirty="0" smtClean="0"/>
              <a:t>, lok.), </a:t>
            </a:r>
            <a:r>
              <a:rPr lang="hr-HR" b="1" dirty="0" smtClean="0"/>
              <a:t>JLS-i,</a:t>
            </a:r>
            <a:r>
              <a:rPr lang="hr-HR" dirty="0" smtClean="0"/>
              <a:t> civilne udruge koje se bave zaštitom i promicanjem kulturnih vrijednosti i zaštite okoliša.</a:t>
            </a:r>
          </a:p>
          <a:p>
            <a:pPr marL="0" indent="0">
              <a:buNone/>
            </a:pPr>
            <a:r>
              <a:rPr lang="hr-HR" u="sng" dirty="0" smtClean="0"/>
              <a:t>Prihvatljivi troškovi</a:t>
            </a:r>
            <a:r>
              <a:rPr lang="hr-HR" dirty="0" smtClean="0"/>
              <a:t>: • ulaganje u izgradnju terasa, u podizanje suhozida i </a:t>
            </a:r>
            <a:r>
              <a:rPr lang="hr-HR" dirty="0" err="1" smtClean="0"/>
              <a:t>živica,uklanjanje</a:t>
            </a:r>
            <a:r>
              <a:rPr lang="hr-HR" dirty="0" smtClean="0"/>
              <a:t> invazivnih stranih vrsta s </a:t>
            </a:r>
            <a:r>
              <a:rPr lang="hr-HR" dirty="0" err="1" smtClean="0"/>
              <a:t>polj.zemljišta</a:t>
            </a:r>
            <a:r>
              <a:rPr lang="hr-HR" dirty="0" smtClean="0"/>
              <a:t>, nabava </a:t>
            </a:r>
            <a:r>
              <a:rPr lang="hr-HR" dirty="0" err="1" smtClean="0"/>
              <a:t>elektr.pastira</a:t>
            </a:r>
            <a:r>
              <a:rPr lang="hr-HR" dirty="0" smtClean="0"/>
              <a:t> s pripadajućom opremom i/ili autohtonog pastirskog psa (tornjaka), izgradnja novih i obnova postojećih nastambi za stoku na području prirodne rasprostranjenosti velikih zvijeri, obnova staništa važnih za očuvanje </a:t>
            </a:r>
            <a:r>
              <a:rPr lang="hr-HR" dirty="0" err="1" smtClean="0"/>
              <a:t>bioraznolikosti</a:t>
            </a:r>
            <a:r>
              <a:rPr lang="hr-HR" dirty="0" smtClean="0"/>
              <a:t> na poljoprivrednom zemljištu, ulaganje u obnovu zapuštenih lokvi za napajanje stoke te kupnja zemljišta za realizaciju projekta do 10% vrijednosti ukupno prihvatljivih troškova projekta.</a:t>
            </a:r>
          </a:p>
          <a:p>
            <a:pPr marL="0" indent="0">
              <a:buNone/>
            </a:pPr>
            <a:r>
              <a:rPr lang="hr-HR" u="sng" dirty="0" smtClean="0"/>
              <a:t>Visina potpore </a:t>
            </a:r>
            <a:r>
              <a:rPr lang="hr-HR" dirty="0" smtClean="0"/>
              <a:t>(u kunskoj protuvrijednosti): Od 600 do 150.000 EUR</a:t>
            </a:r>
          </a:p>
          <a:p>
            <a:pPr marL="0" indent="0">
              <a:buNone/>
            </a:pPr>
            <a:r>
              <a:rPr lang="hr-HR" u="sng" dirty="0" smtClean="0"/>
              <a:t>Intenzitet potpore</a:t>
            </a:r>
            <a:r>
              <a:rPr lang="hr-HR" dirty="0" smtClean="0"/>
              <a:t>: Do 100 % vrijednosti ukupnih prihvatljivih troškova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6434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73111" y="500062"/>
            <a:ext cx="10515600" cy="1325563"/>
          </a:xfrm>
        </p:spPr>
        <p:txBody>
          <a:bodyPr>
            <a:normAutofit/>
          </a:bodyPr>
          <a:lstStyle/>
          <a:p>
            <a:r>
              <a:rPr lang="hr-HR" sz="4000" dirty="0" smtClean="0">
                <a:latin typeface="+mn-lt"/>
              </a:rPr>
              <a:t>MJERA 7. TEMELJNE USLUGE I OBNOVA SELA U RURALNIM PODRUČJIMA</a:t>
            </a:r>
            <a:endParaRPr lang="hr-HR" sz="4000" dirty="0">
              <a:latin typeface="+mn-lt"/>
            </a:endParaRPr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3200" u="sng" dirty="0" smtClean="0"/>
              <a:t>Podmjera 7.1. Sastavljanje i ažuriranje planova za razvoj općina i sela u ruralnim područjima i njihovih temeljnih usluga te planova zaštite i upravljanja koji se odnose na lokalitete Natura 2000. i druga područja visoke prirodne vrijednosti</a:t>
            </a:r>
          </a:p>
          <a:p>
            <a:pPr marL="0" indent="0">
              <a:buNone/>
            </a:pPr>
            <a:endParaRPr lang="hr-HR" sz="3200" u="sng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hr-HR" sz="3200" dirty="0" smtClean="0"/>
              <a:t>Operacija  7.1.</a:t>
            </a:r>
            <a:r>
              <a:rPr lang="pl-PL" sz="3200" dirty="0" smtClean="0"/>
              <a:t>1. Izrada planova za razvoj jedinica lokalne samouprave i naselja u ruralnim područjima</a:t>
            </a:r>
          </a:p>
        </p:txBody>
      </p:sp>
    </p:spTree>
    <p:extLst>
      <p:ext uri="{BB962C8B-B14F-4D97-AF65-F5344CB8AC3E}">
        <p14:creationId xmlns:p14="http://schemas.microsoft.com/office/powerpoint/2010/main" val="73656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3970"/>
          </a:xfrm>
        </p:spPr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hr-HR" sz="3200" dirty="0" smtClean="0">
                <a:latin typeface="+mn-lt"/>
              </a:rPr>
              <a:t>Operacija  7.1.1. Izrada planova za razvoj jedinica lokalne samouprave i naselja u ruralnim područjima</a:t>
            </a:r>
            <a:br>
              <a:rPr lang="hr-HR" sz="3200" dirty="0" smtClean="0">
                <a:latin typeface="+mn-lt"/>
              </a:rPr>
            </a:br>
            <a:endParaRPr lang="hr-HR" sz="3200" dirty="0">
              <a:latin typeface="+mn-lt"/>
            </a:endParaRPr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838200" y="1379096"/>
            <a:ext cx="10515600" cy="4797867"/>
          </a:xfrm>
        </p:spPr>
        <p:txBody>
          <a:bodyPr>
            <a:normAutofit/>
          </a:bodyPr>
          <a:lstStyle/>
          <a:p>
            <a:r>
              <a:rPr lang="hr-HR" sz="3200" dirty="0" smtClean="0"/>
              <a:t>Korisnici: Općine i gradovi do 10.000 stanovnika</a:t>
            </a:r>
          </a:p>
          <a:p>
            <a:r>
              <a:rPr lang="hr-HR" sz="3200" dirty="0" smtClean="0"/>
              <a:t>Prihvatljivi troškovi: Izrada ili izmjena i dopuna prostornog plana uređenja općine ili grada; strateškog razvojnog programa općine ili grada; strateških planova razvoja pojedinih gospodarskih sektora općine ili grada (poljoprivreda, ribarstvo, šumarstvo, industrija, turizam, trgovina, promet, obrtništvo, građevinarstvo, informatika, energija.).</a:t>
            </a:r>
          </a:p>
          <a:p>
            <a:r>
              <a:rPr lang="hr-HR" sz="3200" dirty="0" smtClean="0"/>
              <a:t>Potpora: Do 100% ukupnih prihvatljivih troškova, između 5.000 – 70.000 EUR-a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269607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r-HR" sz="3200" u="sng" dirty="0" smtClean="0">
                <a:latin typeface="+mn-lt"/>
              </a:rPr>
              <a:t>Podmjera 7.2. Ulaganja u izradu, poboljšanje ili proširenje svih vrsta male infrastrukture, uključujući ulaganja u obnovljive</a:t>
            </a:r>
            <a:br>
              <a:rPr lang="hr-HR" sz="3200" u="sng" dirty="0" smtClean="0">
                <a:latin typeface="+mn-lt"/>
              </a:rPr>
            </a:br>
            <a:r>
              <a:rPr lang="hr-HR" sz="3200" u="sng" dirty="0" smtClean="0">
                <a:latin typeface="+mn-lt"/>
              </a:rPr>
              <a:t>izvore energije i uštedu energije</a:t>
            </a:r>
            <a:br>
              <a:rPr lang="hr-HR" sz="3200" u="sng" dirty="0" smtClean="0">
                <a:latin typeface="+mn-lt"/>
              </a:rPr>
            </a:br>
            <a:endParaRPr lang="hr-HR" sz="3200" u="sng" dirty="0">
              <a:latin typeface="+mn-lt"/>
            </a:endParaRPr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hr-HR" dirty="0" smtClean="0"/>
              <a:t> </a:t>
            </a:r>
            <a:r>
              <a:rPr lang="hr-HR" sz="3200" dirty="0" smtClean="0"/>
              <a:t>Operacija 7.2.1. Ulaganja u građenje javnih sustava za         vodoopskrbu, odvodnju i pročišćavanje otpadnih voda</a:t>
            </a:r>
          </a:p>
          <a:p>
            <a:pPr marL="0" indent="0">
              <a:buNone/>
            </a:pPr>
            <a:endParaRPr lang="hr-HR" sz="32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hr-HR" sz="3200" dirty="0" smtClean="0"/>
              <a:t> Operacija 7.2.2. Ulaganja u građenje nerazvrstanih cesta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5132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1105</Words>
  <Application>Microsoft Office PowerPoint</Application>
  <PresentationFormat>Široki ekran</PresentationFormat>
  <Paragraphs>77</Paragraphs>
  <Slides>15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1" baseType="lpstr">
      <vt:lpstr>Arial</vt:lpstr>
      <vt:lpstr>Arial Narrow</vt:lpstr>
      <vt:lpstr>Calibri</vt:lpstr>
      <vt:lpstr>Calibri Light</vt:lpstr>
      <vt:lpstr>Wingdings</vt:lpstr>
      <vt:lpstr>Office tema</vt:lpstr>
      <vt:lpstr>RADNI  SASTANAK  ZA  IZRADU  STRATEŠKOG RAZVOJNOG  PROGRAMA  OPĆINE  DRAŽ  ZA RAZDOBLJE  2017. – 2020.  GODINE </vt:lpstr>
      <vt:lpstr>MJERE IZ PROGRAMA RURALNOG RAZVOJA REPUBLIKE HRVATSKE 2014.-2020 ZA JEDINICE LOKALNE SAMOUPRAVE</vt:lpstr>
      <vt:lpstr>MJERA 4. ULAGANJA U FIZIČKU IMOVINU </vt:lpstr>
      <vt:lpstr>Operacija 4.3.2. Komasacija poljoprivrednog zemljišta </vt:lpstr>
      <vt:lpstr>Operacija 4.3.3. Ulaganje u šumsku infrastrukturu</vt:lpstr>
      <vt:lpstr>Operacija 4.4.1. Neproizvodna ulaganja vezana uz očuvanje okoliša </vt:lpstr>
      <vt:lpstr>MJERA 7. TEMELJNE USLUGE I OBNOVA SELA U RURALNIM PODRUČJIMA</vt:lpstr>
      <vt:lpstr>Operacija  7.1.1. Izrada planova za razvoj jedinica lokalne samouprave i naselja u ruralnim područjima </vt:lpstr>
      <vt:lpstr>Podmjera 7.2. Ulaganja u izradu, poboljšanje ili proširenje svih vrsta male infrastrukture, uključujući ulaganja u obnovljive izvore energije i uštedu energije </vt:lpstr>
      <vt:lpstr>Operacija 7.2.1. Ulaganja u građenje javnih sustava za vodoopskrbu,   odvodnju i pročišćavanje otpadnih voda </vt:lpstr>
      <vt:lpstr>Operacija 7.2.2. Ulaganja u građenje nerazvrstanih cesta </vt:lpstr>
      <vt:lpstr>PowerPoint prezentacija</vt:lpstr>
      <vt:lpstr>Prihvatljivi troškovi: </vt:lpstr>
      <vt:lpstr>Prihvatljivi troškovi:</vt:lpstr>
      <vt:lpstr>Prihvatljivi troškovi: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RURALNOG RAZVOJA RH 2014.-2020.</dc:title>
  <dc:creator>Ana</dc:creator>
  <cp:lastModifiedBy>Ana</cp:lastModifiedBy>
  <cp:revision>23</cp:revision>
  <dcterms:created xsi:type="dcterms:W3CDTF">2017-03-11T13:13:43Z</dcterms:created>
  <dcterms:modified xsi:type="dcterms:W3CDTF">2017-03-17T15:25:22Z</dcterms:modified>
</cp:coreProperties>
</file>