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8" r:id="rId17"/>
    <p:sldId id="271" r:id="rId18"/>
    <p:sldId id="272" r:id="rId19"/>
    <p:sldId id="273" r:id="rId20"/>
    <p:sldId id="274" r:id="rId21"/>
    <p:sldId id="275" r:id="rId22"/>
    <p:sldId id="276" r:id="rId23"/>
    <p:sldId id="277" r:id="rId24"/>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til 2 - naglašeno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46" d="100"/>
          <a:sy n="46" d="100"/>
        </p:scale>
        <p:origin x="7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naslova">
    <p:spTree>
      <p:nvGrpSpPr>
        <p:cNvPr id="1" name=""/>
        <p:cNvGrpSpPr/>
        <p:nvPr/>
      </p:nvGrpSpPr>
      <p:grpSpPr>
        <a:xfrm>
          <a:off x="0" y="0"/>
          <a:ext cx="0" cy="0"/>
          <a:chOff x="0" y="0"/>
          <a:chExt cx="0" cy="0"/>
        </a:xfrm>
      </p:grpSpPr>
      <p:sp>
        <p:nvSpPr>
          <p:cNvPr id="2" name="Naslov 1"/>
          <p:cNvSpPr>
            <a:spLocks noGrp="1"/>
          </p:cNvSpPr>
          <p:nvPr>
            <p:ph type="ctrTitle"/>
          </p:nvPr>
        </p:nvSpPr>
        <p:spPr>
          <a:xfrm>
            <a:off x="1524000" y="1122363"/>
            <a:ext cx="9144000" cy="2387600"/>
          </a:xfrm>
        </p:spPr>
        <p:txBody>
          <a:bodyPr anchor="b"/>
          <a:lstStyle>
            <a:lvl1pPr algn="ctr">
              <a:defRPr sz="6000"/>
            </a:lvl1pPr>
          </a:lstStyle>
          <a:p>
            <a:r>
              <a:rPr lang="bs-Latn-BA" smtClean="0"/>
              <a:t>Kliknite da biste uredili stilove prototipa naslova</a:t>
            </a:r>
            <a:endParaRPr lang="hr-HR"/>
          </a:p>
        </p:txBody>
      </p:sp>
      <p:sp>
        <p:nvSpPr>
          <p:cNvPr id="3" name="Podnaslov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bs-Latn-BA" smtClean="0"/>
              <a:t>Kliknite da biste dodali stil podnaslova prototipa</a:t>
            </a:r>
            <a:endParaRPr lang="hr-HR"/>
          </a:p>
        </p:txBody>
      </p:sp>
      <p:sp>
        <p:nvSpPr>
          <p:cNvPr id="4" name="Čuvar mjesta podataka 3"/>
          <p:cNvSpPr>
            <a:spLocks noGrp="1"/>
          </p:cNvSpPr>
          <p:nvPr>
            <p:ph type="dt" sz="half" idx="10"/>
          </p:nvPr>
        </p:nvSpPr>
        <p:spPr/>
        <p:txBody>
          <a:bodyPr/>
          <a:lstStyle/>
          <a:p>
            <a:fld id="{897A0457-5F53-4EC9-B7CD-FA8017A9F92C}" type="datetimeFigureOut">
              <a:rPr lang="hr-HR" smtClean="0"/>
              <a:t>17.3.2017.</a:t>
            </a:fld>
            <a:endParaRPr lang="hr-HR"/>
          </a:p>
        </p:txBody>
      </p:sp>
      <p:sp>
        <p:nvSpPr>
          <p:cNvPr id="5" name="Čuvar mjesta podnožja 4"/>
          <p:cNvSpPr>
            <a:spLocks noGrp="1"/>
          </p:cNvSpPr>
          <p:nvPr>
            <p:ph type="ftr" sz="quarter" idx="11"/>
          </p:nvPr>
        </p:nvSpPr>
        <p:spPr/>
        <p:txBody>
          <a:bodyPr/>
          <a:lstStyle/>
          <a:p>
            <a:endParaRPr lang="hr-HR"/>
          </a:p>
        </p:txBody>
      </p:sp>
      <p:sp>
        <p:nvSpPr>
          <p:cNvPr id="6" name="Čuvar mjesta broja slajda 5"/>
          <p:cNvSpPr>
            <a:spLocks noGrp="1"/>
          </p:cNvSpPr>
          <p:nvPr>
            <p:ph type="sldNum" sz="quarter" idx="12"/>
          </p:nvPr>
        </p:nvSpPr>
        <p:spPr/>
        <p:txBody>
          <a:bodyPr/>
          <a:lstStyle/>
          <a:p>
            <a:fld id="{BEE5247A-A3B4-40CA-A34E-31410C627203}" type="slidenum">
              <a:rPr lang="hr-HR" smtClean="0"/>
              <a:t>‹#›</a:t>
            </a:fld>
            <a:endParaRPr lang="hr-HR"/>
          </a:p>
        </p:txBody>
      </p:sp>
    </p:spTree>
    <p:extLst>
      <p:ext uri="{BB962C8B-B14F-4D97-AF65-F5344CB8AC3E}">
        <p14:creationId xmlns:p14="http://schemas.microsoft.com/office/powerpoint/2010/main" val="37911807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vertikaln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bs-Latn-BA" smtClean="0"/>
              <a:t>Kliknite da biste uredili stilove prototipa naslova</a:t>
            </a:r>
            <a:endParaRPr lang="hr-HR"/>
          </a:p>
        </p:txBody>
      </p:sp>
      <p:sp>
        <p:nvSpPr>
          <p:cNvPr id="3" name="Čuvar mjesta vertikalnog teksta 2"/>
          <p:cNvSpPr>
            <a:spLocks noGrp="1"/>
          </p:cNvSpPr>
          <p:nvPr>
            <p:ph type="body" orient="vert" idx="1"/>
          </p:nvPr>
        </p:nvSpPr>
        <p:spPr/>
        <p:txBody>
          <a:bodyPr vert="eaVert"/>
          <a:lstStyle/>
          <a:p>
            <a:pPr lvl="0"/>
            <a:r>
              <a:rPr lang="bs-Latn-BA" smtClean="0"/>
              <a:t>Kliknite da biste uredili stilove teksta prototipa</a:t>
            </a:r>
          </a:p>
          <a:p>
            <a:pPr lvl="1"/>
            <a:r>
              <a:rPr lang="bs-Latn-BA" smtClean="0"/>
              <a:t>Drugi nivo</a:t>
            </a:r>
          </a:p>
          <a:p>
            <a:pPr lvl="2"/>
            <a:r>
              <a:rPr lang="bs-Latn-BA" smtClean="0"/>
              <a:t>Treći nivo</a:t>
            </a:r>
          </a:p>
          <a:p>
            <a:pPr lvl="3"/>
            <a:r>
              <a:rPr lang="bs-Latn-BA" smtClean="0"/>
              <a:t>Četvrti nivo</a:t>
            </a:r>
          </a:p>
          <a:p>
            <a:pPr lvl="4"/>
            <a:r>
              <a:rPr lang="bs-Latn-BA" smtClean="0"/>
              <a:t>Peti nivo</a:t>
            </a:r>
            <a:endParaRPr lang="hr-HR"/>
          </a:p>
        </p:txBody>
      </p:sp>
      <p:sp>
        <p:nvSpPr>
          <p:cNvPr id="4" name="Čuvar mjesta podataka 3"/>
          <p:cNvSpPr>
            <a:spLocks noGrp="1"/>
          </p:cNvSpPr>
          <p:nvPr>
            <p:ph type="dt" sz="half" idx="10"/>
          </p:nvPr>
        </p:nvSpPr>
        <p:spPr/>
        <p:txBody>
          <a:bodyPr/>
          <a:lstStyle/>
          <a:p>
            <a:fld id="{897A0457-5F53-4EC9-B7CD-FA8017A9F92C}" type="datetimeFigureOut">
              <a:rPr lang="hr-HR" smtClean="0"/>
              <a:t>17.3.2017.</a:t>
            </a:fld>
            <a:endParaRPr lang="hr-HR"/>
          </a:p>
        </p:txBody>
      </p:sp>
      <p:sp>
        <p:nvSpPr>
          <p:cNvPr id="5" name="Čuvar mjesta podnožja 4"/>
          <p:cNvSpPr>
            <a:spLocks noGrp="1"/>
          </p:cNvSpPr>
          <p:nvPr>
            <p:ph type="ftr" sz="quarter" idx="11"/>
          </p:nvPr>
        </p:nvSpPr>
        <p:spPr/>
        <p:txBody>
          <a:bodyPr/>
          <a:lstStyle/>
          <a:p>
            <a:endParaRPr lang="hr-HR"/>
          </a:p>
        </p:txBody>
      </p:sp>
      <p:sp>
        <p:nvSpPr>
          <p:cNvPr id="6" name="Čuvar mjesta broja slajda 5"/>
          <p:cNvSpPr>
            <a:spLocks noGrp="1"/>
          </p:cNvSpPr>
          <p:nvPr>
            <p:ph type="sldNum" sz="quarter" idx="12"/>
          </p:nvPr>
        </p:nvSpPr>
        <p:spPr/>
        <p:txBody>
          <a:bodyPr/>
          <a:lstStyle/>
          <a:p>
            <a:fld id="{BEE5247A-A3B4-40CA-A34E-31410C627203}" type="slidenum">
              <a:rPr lang="hr-HR" smtClean="0"/>
              <a:t>‹#›</a:t>
            </a:fld>
            <a:endParaRPr lang="hr-HR"/>
          </a:p>
        </p:txBody>
      </p:sp>
    </p:spTree>
    <p:extLst>
      <p:ext uri="{BB962C8B-B14F-4D97-AF65-F5344CB8AC3E}">
        <p14:creationId xmlns:p14="http://schemas.microsoft.com/office/powerpoint/2010/main" val="511706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ni naslov i tekst">
    <p:spTree>
      <p:nvGrpSpPr>
        <p:cNvPr id="1" name=""/>
        <p:cNvGrpSpPr/>
        <p:nvPr/>
      </p:nvGrpSpPr>
      <p:grpSpPr>
        <a:xfrm>
          <a:off x="0" y="0"/>
          <a:ext cx="0" cy="0"/>
          <a:chOff x="0" y="0"/>
          <a:chExt cx="0" cy="0"/>
        </a:xfrm>
      </p:grpSpPr>
      <p:sp>
        <p:nvSpPr>
          <p:cNvPr id="2" name="Vertikalni naslov 1"/>
          <p:cNvSpPr>
            <a:spLocks noGrp="1"/>
          </p:cNvSpPr>
          <p:nvPr>
            <p:ph type="title" orient="vert"/>
          </p:nvPr>
        </p:nvSpPr>
        <p:spPr>
          <a:xfrm>
            <a:off x="8724900" y="365125"/>
            <a:ext cx="2628900" cy="5811838"/>
          </a:xfrm>
        </p:spPr>
        <p:txBody>
          <a:bodyPr vert="eaVert"/>
          <a:lstStyle/>
          <a:p>
            <a:r>
              <a:rPr lang="bs-Latn-BA" smtClean="0"/>
              <a:t>Kliknite da biste uredili stilove prototipa naslova</a:t>
            </a:r>
            <a:endParaRPr lang="hr-HR"/>
          </a:p>
        </p:txBody>
      </p:sp>
      <p:sp>
        <p:nvSpPr>
          <p:cNvPr id="3" name="Čuvar mjesta vertikalnog teksta 2"/>
          <p:cNvSpPr>
            <a:spLocks noGrp="1"/>
          </p:cNvSpPr>
          <p:nvPr>
            <p:ph type="body" orient="vert" idx="1"/>
          </p:nvPr>
        </p:nvSpPr>
        <p:spPr>
          <a:xfrm>
            <a:off x="838200" y="365125"/>
            <a:ext cx="7734300" cy="5811838"/>
          </a:xfrm>
        </p:spPr>
        <p:txBody>
          <a:bodyPr vert="eaVert"/>
          <a:lstStyle/>
          <a:p>
            <a:pPr lvl="0"/>
            <a:r>
              <a:rPr lang="bs-Latn-BA" smtClean="0"/>
              <a:t>Kliknite da biste uredili stilove teksta prototipa</a:t>
            </a:r>
          </a:p>
          <a:p>
            <a:pPr lvl="1"/>
            <a:r>
              <a:rPr lang="bs-Latn-BA" smtClean="0"/>
              <a:t>Drugi nivo</a:t>
            </a:r>
          </a:p>
          <a:p>
            <a:pPr lvl="2"/>
            <a:r>
              <a:rPr lang="bs-Latn-BA" smtClean="0"/>
              <a:t>Treći nivo</a:t>
            </a:r>
          </a:p>
          <a:p>
            <a:pPr lvl="3"/>
            <a:r>
              <a:rPr lang="bs-Latn-BA" smtClean="0"/>
              <a:t>Četvrti nivo</a:t>
            </a:r>
          </a:p>
          <a:p>
            <a:pPr lvl="4"/>
            <a:r>
              <a:rPr lang="bs-Latn-BA" smtClean="0"/>
              <a:t>Peti nivo</a:t>
            </a:r>
            <a:endParaRPr lang="hr-HR"/>
          </a:p>
        </p:txBody>
      </p:sp>
      <p:sp>
        <p:nvSpPr>
          <p:cNvPr id="4" name="Čuvar mjesta podataka 3"/>
          <p:cNvSpPr>
            <a:spLocks noGrp="1"/>
          </p:cNvSpPr>
          <p:nvPr>
            <p:ph type="dt" sz="half" idx="10"/>
          </p:nvPr>
        </p:nvSpPr>
        <p:spPr/>
        <p:txBody>
          <a:bodyPr/>
          <a:lstStyle/>
          <a:p>
            <a:fld id="{897A0457-5F53-4EC9-B7CD-FA8017A9F92C}" type="datetimeFigureOut">
              <a:rPr lang="hr-HR" smtClean="0"/>
              <a:t>17.3.2017.</a:t>
            </a:fld>
            <a:endParaRPr lang="hr-HR"/>
          </a:p>
        </p:txBody>
      </p:sp>
      <p:sp>
        <p:nvSpPr>
          <p:cNvPr id="5" name="Čuvar mjesta podnožja 4"/>
          <p:cNvSpPr>
            <a:spLocks noGrp="1"/>
          </p:cNvSpPr>
          <p:nvPr>
            <p:ph type="ftr" sz="quarter" idx="11"/>
          </p:nvPr>
        </p:nvSpPr>
        <p:spPr/>
        <p:txBody>
          <a:bodyPr/>
          <a:lstStyle/>
          <a:p>
            <a:endParaRPr lang="hr-HR"/>
          </a:p>
        </p:txBody>
      </p:sp>
      <p:sp>
        <p:nvSpPr>
          <p:cNvPr id="6" name="Čuvar mjesta broja slajda 5"/>
          <p:cNvSpPr>
            <a:spLocks noGrp="1"/>
          </p:cNvSpPr>
          <p:nvPr>
            <p:ph type="sldNum" sz="quarter" idx="12"/>
          </p:nvPr>
        </p:nvSpPr>
        <p:spPr/>
        <p:txBody>
          <a:bodyPr/>
          <a:lstStyle/>
          <a:p>
            <a:fld id="{BEE5247A-A3B4-40CA-A34E-31410C627203}" type="slidenum">
              <a:rPr lang="hr-HR" smtClean="0"/>
              <a:t>‹#›</a:t>
            </a:fld>
            <a:endParaRPr lang="hr-HR"/>
          </a:p>
        </p:txBody>
      </p:sp>
    </p:spTree>
    <p:extLst>
      <p:ext uri="{BB962C8B-B14F-4D97-AF65-F5344CB8AC3E}">
        <p14:creationId xmlns:p14="http://schemas.microsoft.com/office/powerpoint/2010/main" val="523522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bs-Latn-BA" smtClean="0"/>
              <a:t>Kliknite da biste uredili stilove prototipa naslova</a:t>
            </a:r>
            <a:endParaRPr lang="hr-HR"/>
          </a:p>
        </p:txBody>
      </p:sp>
      <p:sp>
        <p:nvSpPr>
          <p:cNvPr id="3" name="Čuvar mjesta sadržaja 2"/>
          <p:cNvSpPr>
            <a:spLocks noGrp="1"/>
          </p:cNvSpPr>
          <p:nvPr>
            <p:ph idx="1"/>
          </p:nvPr>
        </p:nvSpPr>
        <p:spPr/>
        <p:txBody>
          <a:bodyPr/>
          <a:lstStyle/>
          <a:p>
            <a:pPr lvl="0"/>
            <a:r>
              <a:rPr lang="bs-Latn-BA" smtClean="0"/>
              <a:t>Kliknite da biste uredili stilove teksta prototipa</a:t>
            </a:r>
          </a:p>
          <a:p>
            <a:pPr lvl="1"/>
            <a:r>
              <a:rPr lang="bs-Latn-BA" smtClean="0"/>
              <a:t>Drugi nivo</a:t>
            </a:r>
          </a:p>
          <a:p>
            <a:pPr lvl="2"/>
            <a:r>
              <a:rPr lang="bs-Latn-BA" smtClean="0"/>
              <a:t>Treći nivo</a:t>
            </a:r>
          </a:p>
          <a:p>
            <a:pPr lvl="3"/>
            <a:r>
              <a:rPr lang="bs-Latn-BA" smtClean="0"/>
              <a:t>Četvrti nivo</a:t>
            </a:r>
          </a:p>
          <a:p>
            <a:pPr lvl="4"/>
            <a:r>
              <a:rPr lang="bs-Latn-BA" smtClean="0"/>
              <a:t>Peti nivo</a:t>
            </a:r>
            <a:endParaRPr lang="hr-HR"/>
          </a:p>
        </p:txBody>
      </p:sp>
      <p:sp>
        <p:nvSpPr>
          <p:cNvPr id="4" name="Čuvar mjesta podataka 3"/>
          <p:cNvSpPr>
            <a:spLocks noGrp="1"/>
          </p:cNvSpPr>
          <p:nvPr>
            <p:ph type="dt" sz="half" idx="10"/>
          </p:nvPr>
        </p:nvSpPr>
        <p:spPr/>
        <p:txBody>
          <a:bodyPr/>
          <a:lstStyle/>
          <a:p>
            <a:fld id="{897A0457-5F53-4EC9-B7CD-FA8017A9F92C}" type="datetimeFigureOut">
              <a:rPr lang="hr-HR" smtClean="0"/>
              <a:t>17.3.2017.</a:t>
            </a:fld>
            <a:endParaRPr lang="hr-HR"/>
          </a:p>
        </p:txBody>
      </p:sp>
      <p:sp>
        <p:nvSpPr>
          <p:cNvPr id="5" name="Čuvar mjesta podnožja 4"/>
          <p:cNvSpPr>
            <a:spLocks noGrp="1"/>
          </p:cNvSpPr>
          <p:nvPr>
            <p:ph type="ftr" sz="quarter" idx="11"/>
          </p:nvPr>
        </p:nvSpPr>
        <p:spPr/>
        <p:txBody>
          <a:bodyPr/>
          <a:lstStyle/>
          <a:p>
            <a:endParaRPr lang="hr-HR"/>
          </a:p>
        </p:txBody>
      </p:sp>
      <p:sp>
        <p:nvSpPr>
          <p:cNvPr id="6" name="Čuvar mjesta broja slajda 5"/>
          <p:cNvSpPr>
            <a:spLocks noGrp="1"/>
          </p:cNvSpPr>
          <p:nvPr>
            <p:ph type="sldNum" sz="quarter" idx="12"/>
          </p:nvPr>
        </p:nvSpPr>
        <p:spPr/>
        <p:txBody>
          <a:bodyPr/>
          <a:lstStyle/>
          <a:p>
            <a:fld id="{BEE5247A-A3B4-40CA-A34E-31410C627203}" type="slidenum">
              <a:rPr lang="hr-HR" smtClean="0"/>
              <a:t>‹#›</a:t>
            </a:fld>
            <a:endParaRPr lang="hr-HR"/>
          </a:p>
        </p:txBody>
      </p:sp>
    </p:spTree>
    <p:extLst>
      <p:ext uri="{BB962C8B-B14F-4D97-AF65-F5344CB8AC3E}">
        <p14:creationId xmlns:p14="http://schemas.microsoft.com/office/powerpoint/2010/main" val="236091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lomka">
    <p:spTree>
      <p:nvGrpSpPr>
        <p:cNvPr id="1" name=""/>
        <p:cNvGrpSpPr/>
        <p:nvPr/>
      </p:nvGrpSpPr>
      <p:grpSpPr>
        <a:xfrm>
          <a:off x="0" y="0"/>
          <a:ext cx="0" cy="0"/>
          <a:chOff x="0" y="0"/>
          <a:chExt cx="0" cy="0"/>
        </a:xfrm>
      </p:grpSpPr>
      <p:sp>
        <p:nvSpPr>
          <p:cNvPr id="2" name="Naslov 1"/>
          <p:cNvSpPr>
            <a:spLocks noGrp="1"/>
          </p:cNvSpPr>
          <p:nvPr>
            <p:ph type="title"/>
          </p:nvPr>
        </p:nvSpPr>
        <p:spPr>
          <a:xfrm>
            <a:off x="831850" y="1709738"/>
            <a:ext cx="10515600" cy="2852737"/>
          </a:xfrm>
        </p:spPr>
        <p:txBody>
          <a:bodyPr anchor="b"/>
          <a:lstStyle>
            <a:lvl1pPr>
              <a:defRPr sz="6000"/>
            </a:lvl1pPr>
          </a:lstStyle>
          <a:p>
            <a:r>
              <a:rPr lang="bs-Latn-BA" smtClean="0"/>
              <a:t>Kliknite da biste uredili stilove prototipa naslova</a:t>
            </a:r>
            <a:endParaRPr lang="hr-HR"/>
          </a:p>
        </p:txBody>
      </p:sp>
      <p:sp>
        <p:nvSpPr>
          <p:cNvPr id="3" name="Čuvar mjesta teksta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bs-Latn-BA" smtClean="0"/>
              <a:t>Kliknite da biste uredili stilove teksta prototipa</a:t>
            </a:r>
          </a:p>
        </p:txBody>
      </p:sp>
      <p:sp>
        <p:nvSpPr>
          <p:cNvPr id="4" name="Čuvar mjesta podataka 3"/>
          <p:cNvSpPr>
            <a:spLocks noGrp="1"/>
          </p:cNvSpPr>
          <p:nvPr>
            <p:ph type="dt" sz="half" idx="10"/>
          </p:nvPr>
        </p:nvSpPr>
        <p:spPr/>
        <p:txBody>
          <a:bodyPr/>
          <a:lstStyle/>
          <a:p>
            <a:fld id="{897A0457-5F53-4EC9-B7CD-FA8017A9F92C}" type="datetimeFigureOut">
              <a:rPr lang="hr-HR" smtClean="0"/>
              <a:t>17.3.2017.</a:t>
            </a:fld>
            <a:endParaRPr lang="hr-HR"/>
          </a:p>
        </p:txBody>
      </p:sp>
      <p:sp>
        <p:nvSpPr>
          <p:cNvPr id="5" name="Čuvar mjesta podnožja 4"/>
          <p:cNvSpPr>
            <a:spLocks noGrp="1"/>
          </p:cNvSpPr>
          <p:nvPr>
            <p:ph type="ftr" sz="quarter" idx="11"/>
          </p:nvPr>
        </p:nvSpPr>
        <p:spPr/>
        <p:txBody>
          <a:bodyPr/>
          <a:lstStyle/>
          <a:p>
            <a:endParaRPr lang="hr-HR"/>
          </a:p>
        </p:txBody>
      </p:sp>
      <p:sp>
        <p:nvSpPr>
          <p:cNvPr id="6" name="Čuvar mjesta broja slajda 5"/>
          <p:cNvSpPr>
            <a:spLocks noGrp="1"/>
          </p:cNvSpPr>
          <p:nvPr>
            <p:ph type="sldNum" sz="quarter" idx="12"/>
          </p:nvPr>
        </p:nvSpPr>
        <p:spPr/>
        <p:txBody>
          <a:bodyPr/>
          <a:lstStyle/>
          <a:p>
            <a:fld id="{BEE5247A-A3B4-40CA-A34E-31410C627203}" type="slidenum">
              <a:rPr lang="hr-HR" smtClean="0"/>
              <a:t>‹#›</a:t>
            </a:fld>
            <a:endParaRPr lang="hr-HR"/>
          </a:p>
        </p:txBody>
      </p:sp>
    </p:spTree>
    <p:extLst>
      <p:ext uri="{BB962C8B-B14F-4D97-AF65-F5344CB8AC3E}">
        <p14:creationId xmlns:p14="http://schemas.microsoft.com/office/powerpoint/2010/main" val="7868373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Naslov i 2 sadržaj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bs-Latn-BA" smtClean="0"/>
              <a:t>Kliknite da biste uredili stilove prototipa naslova</a:t>
            </a:r>
            <a:endParaRPr lang="hr-HR"/>
          </a:p>
        </p:txBody>
      </p:sp>
      <p:sp>
        <p:nvSpPr>
          <p:cNvPr id="3" name="Čuvar mjesta sadržaja 2"/>
          <p:cNvSpPr>
            <a:spLocks noGrp="1"/>
          </p:cNvSpPr>
          <p:nvPr>
            <p:ph sz="half" idx="1"/>
          </p:nvPr>
        </p:nvSpPr>
        <p:spPr>
          <a:xfrm>
            <a:off x="838200" y="1825625"/>
            <a:ext cx="5181600" cy="4351338"/>
          </a:xfrm>
        </p:spPr>
        <p:txBody>
          <a:bodyPr/>
          <a:lstStyle/>
          <a:p>
            <a:pPr lvl="0"/>
            <a:r>
              <a:rPr lang="bs-Latn-BA" smtClean="0"/>
              <a:t>Kliknite da biste uredili stilove teksta prototipa</a:t>
            </a:r>
          </a:p>
          <a:p>
            <a:pPr lvl="1"/>
            <a:r>
              <a:rPr lang="bs-Latn-BA" smtClean="0"/>
              <a:t>Drugi nivo</a:t>
            </a:r>
          </a:p>
          <a:p>
            <a:pPr lvl="2"/>
            <a:r>
              <a:rPr lang="bs-Latn-BA" smtClean="0"/>
              <a:t>Treći nivo</a:t>
            </a:r>
          </a:p>
          <a:p>
            <a:pPr lvl="3"/>
            <a:r>
              <a:rPr lang="bs-Latn-BA" smtClean="0"/>
              <a:t>Četvrti nivo</a:t>
            </a:r>
          </a:p>
          <a:p>
            <a:pPr lvl="4"/>
            <a:r>
              <a:rPr lang="bs-Latn-BA" smtClean="0"/>
              <a:t>Peti nivo</a:t>
            </a:r>
            <a:endParaRPr lang="hr-HR"/>
          </a:p>
        </p:txBody>
      </p:sp>
      <p:sp>
        <p:nvSpPr>
          <p:cNvPr id="4" name="Čuvar mjesta sadržaja 3"/>
          <p:cNvSpPr>
            <a:spLocks noGrp="1"/>
          </p:cNvSpPr>
          <p:nvPr>
            <p:ph sz="half" idx="2"/>
          </p:nvPr>
        </p:nvSpPr>
        <p:spPr>
          <a:xfrm>
            <a:off x="6172200" y="1825625"/>
            <a:ext cx="5181600" cy="4351338"/>
          </a:xfrm>
        </p:spPr>
        <p:txBody>
          <a:bodyPr/>
          <a:lstStyle/>
          <a:p>
            <a:pPr lvl="0"/>
            <a:r>
              <a:rPr lang="bs-Latn-BA" smtClean="0"/>
              <a:t>Kliknite da biste uredili stilove teksta prototipa</a:t>
            </a:r>
          </a:p>
          <a:p>
            <a:pPr lvl="1"/>
            <a:r>
              <a:rPr lang="bs-Latn-BA" smtClean="0"/>
              <a:t>Drugi nivo</a:t>
            </a:r>
          </a:p>
          <a:p>
            <a:pPr lvl="2"/>
            <a:r>
              <a:rPr lang="bs-Latn-BA" smtClean="0"/>
              <a:t>Treći nivo</a:t>
            </a:r>
          </a:p>
          <a:p>
            <a:pPr lvl="3"/>
            <a:r>
              <a:rPr lang="bs-Latn-BA" smtClean="0"/>
              <a:t>Četvrti nivo</a:t>
            </a:r>
          </a:p>
          <a:p>
            <a:pPr lvl="4"/>
            <a:r>
              <a:rPr lang="bs-Latn-BA" smtClean="0"/>
              <a:t>Peti nivo</a:t>
            </a:r>
            <a:endParaRPr lang="hr-HR"/>
          </a:p>
        </p:txBody>
      </p:sp>
      <p:sp>
        <p:nvSpPr>
          <p:cNvPr id="5" name="Čuvar mjesta podataka 4"/>
          <p:cNvSpPr>
            <a:spLocks noGrp="1"/>
          </p:cNvSpPr>
          <p:nvPr>
            <p:ph type="dt" sz="half" idx="10"/>
          </p:nvPr>
        </p:nvSpPr>
        <p:spPr/>
        <p:txBody>
          <a:bodyPr/>
          <a:lstStyle/>
          <a:p>
            <a:fld id="{897A0457-5F53-4EC9-B7CD-FA8017A9F92C}" type="datetimeFigureOut">
              <a:rPr lang="hr-HR" smtClean="0"/>
              <a:t>17.3.2017.</a:t>
            </a:fld>
            <a:endParaRPr lang="hr-HR"/>
          </a:p>
        </p:txBody>
      </p:sp>
      <p:sp>
        <p:nvSpPr>
          <p:cNvPr id="6" name="Čuvar mjesta podnožja 5"/>
          <p:cNvSpPr>
            <a:spLocks noGrp="1"/>
          </p:cNvSpPr>
          <p:nvPr>
            <p:ph type="ftr" sz="quarter" idx="11"/>
          </p:nvPr>
        </p:nvSpPr>
        <p:spPr/>
        <p:txBody>
          <a:bodyPr/>
          <a:lstStyle/>
          <a:p>
            <a:endParaRPr lang="hr-HR"/>
          </a:p>
        </p:txBody>
      </p:sp>
      <p:sp>
        <p:nvSpPr>
          <p:cNvPr id="7" name="Čuvar mjesta broja slajda 6"/>
          <p:cNvSpPr>
            <a:spLocks noGrp="1"/>
          </p:cNvSpPr>
          <p:nvPr>
            <p:ph type="sldNum" sz="quarter" idx="12"/>
          </p:nvPr>
        </p:nvSpPr>
        <p:spPr/>
        <p:txBody>
          <a:bodyPr/>
          <a:lstStyle/>
          <a:p>
            <a:fld id="{BEE5247A-A3B4-40CA-A34E-31410C627203}" type="slidenum">
              <a:rPr lang="hr-HR" smtClean="0"/>
              <a:t>‹#›</a:t>
            </a:fld>
            <a:endParaRPr lang="hr-HR"/>
          </a:p>
        </p:txBody>
      </p:sp>
    </p:spTree>
    <p:extLst>
      <p:ext uri="{BB962C8B-B14F-4D97-AF65-F5344CB8AC3E}">
        <p14:creationId xmlns:p14="http://schemas.microsoft.com/office/powerpoint/2010/main" val="353903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eđenje">
    <p:spTree>
      <p:nvGrpSpPr>
        <p:cNvPr id="1" name=""/>
        <p:cNvGrpSpPr/>
        <p:nvPr/>
      </p:nvGrpSpPr>
      <p:grpSpPr>
        <a:xfrm>
          <a:off x="0" y="0"/>
          <a:ext cx="0" cy="0"/>
          <a:chOff x="0" y="0"/>
          <a:chExt cx="0" cy="0"/>
        </a:xfrm>
      </p:grpSpPr>
      <p:sp>
        <p:nvSpPr>
          <p:cNvPr id="2" name="Naslov 1"/>
          <p:cNvSpPr>
            <a:spLocks noGrp="1"/>
          </p:cNvSpPr>
          <p:nvPr>
            <p:ph type="title"/>
          </p:nvPr>
        </p:nvSpPr>
        <p:spPr>
          <a:xfrm>
            <a:off x="839788" y="365125"/>
            <a:ext cx="10515600" cy="1325563"/>
          </a:xfrm>
        </p:spPr>
        <p:txBody>
          <a:bodyPr/>
          <a:lstStyle/>
          <a:p>
            <a:r>
              <a:rPr lang="bs-Latn-BA" smtClean="0"/>
              <a:t>Kliknite da biste uredili stilove prototipa naslova</a:t>
            </a:r>
            <a:endParaRPr lang="hr-HR"/>
          </a:p>
        </p:txBody>
      </p:sp>
      <p:sp>
        <p:nvSpPr>
          <p:cNvPr id="3" name="Čuvar mjesta teksta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s-Latn-BA" smtClean="0"/>
              <a:t>Kliknite da biste uredili stilove teksta prototipa</a:t>
            </a:r>
          </a:p>
        </p:txBody>
      </p:sp>
      <p:sp>
        <p:nvSpPr>
          <p:cNvPr id="4" name="Čuvar mjesta sadržaja 3"/>
          <p:cNvSpPr>
            <a:spLocks noGrp="1"/>
          </p:cNvSpPr>
          <p:nvPr>
            <p:ph sz="half" idx="2"/>
          </p:nvPr>
        </p:nvSpPr>
        <p:spPr>
          <a:xfrm>
            <a:off x="839788" y="2505075"/>
            <a:ext cx="5157787" cy="3684588"/>
          </a:xfrm>
        </p:spPr>
        <p:txBody>
          <a:bodyPr/>
          <a:lstStyle/>
          <a:p>
            <a:pPr lvl="0"/>
            <a:r>
              <a:rPr lang="bs-Latn-BA" smtClean="0"/>
              <a:t>Kliknite da biste uredili stilove teksta prototipa</a:t>
            </a:r>
          </a:p>
          <a:p>
            <a:pPr lvl="1"/>
            <a:r>
              <a:rPr lang="bs-Latn-BA" smtClean="0"/>
              <a:t>Drugi nivo</a:t>
            </a:r>
          </a:p>
          <a:p>
            <a:pPr lvl="2"/>
            <a:r>
              <a:rPr lang="bs-Latn-BA" smtClean="0"/>
              <a:t>Treći nivo</a:t>
            </a:r>
          </a:p>
          <a:p>
            <a:pPr lvl="3"/>
            <a:r>
              <a:rPr lang="bs-Latn-BA" smtClean="0"/>
              <a:t>Četvrti nivo</a:t>
            </a:r>
          </a:p>
          <a:p>
            <a:pPr lvl="4"/>
            <a:r>
              <a:rPr lang="bs-Latn-BA" smtClean="0"/>
              <a:t>Peti nivo</a:t>
            </a:r>
            <a:endParaRPr lang="hr-HR"/>
          </a:p>
        </p:txBody>
      </p:sp>
      <p:sp>
        <p:nvSpPr>
          <p:cNvPr id="5" name="Čuvar mjesta teksta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s-Latn-BA" smtClean="0"/>
              <a:t>Kliknite da biste uredili stilove teksta prototipa</a:t>
            </a:r>
          </a:p>
        </p:txBody>
      </p:sp>
      <p:sp>
        <p:nvSpPr>
          <p:cNvPr id="6" name="Čuvar mjesta sadržaja 5"/>
          <p:cNvSpPr>
            <a:spLocks noGrp="1"/>
          </p:cNvSpPr>
          <p:nvPr>
            <p:ph sz="quarter" idx="4"/>
          </p:nvPr>
        </p:nvSpPr>
        <p:spPr>
          <a:xfrm>
            <a:off x="6172200" y="2505075"/>
            <a:ext cx="5183188" cy="3684588"/>
          </a:xfrm>
        </p:spPr>
        <p:txBody>
          <a:bodyPr/>
          <a:lstStyle/>
          <a:p>
            <a:pPr lvl="0"/>
            <a:r>
              <a:rPr lang="bs-Latn-BA" smtClean="0"/>
              <a:t>Kliknite da biste uredili stilove teksta prototipa</a:t>
            </a:r>
          </a:p>
          <a:p>
            <a:pPr lvl="1"/>
            <a:r>
              <a:rPr lang="bs-Latn-BA" smtClean="0"/>
              <a:t>Drugi nivo</a:t>
            </a:r>
          </a:p>
          <a:p>
            <a:pPr lvl="2"/>
            <a:r>
              <a:rPr lang="bs-Latn-BA" smtClean="0"/>
              <a:t>Treći nivo</a:t>
            </a:r>
          </a:p>
          <a:p>
            <a:pPr lvl="3"/>
            <a:r>
              <a:rPr lang="bs-Latn-BA" smtClean="0"/>
              <a:t>Četvrti nivo</a:t>
            </a:r>
          </a:p>
          <a:p>
            <a:pPr lvl="4"/>
            <a:r>
              <a:rPr lang="bs-Latn-BA" smtClean="0"/>
              <a:t>Peti nivo</a:t>
            </a:r>
            <a:endParaRPr lang="hr-HR"/>
          </a:p>
        </p:txBody>
      </p:sp>
      <p:sp>
        <p:nvSpPr>
          <p:cNvPr id="7" name="Čuvar mjesta podataka 6"/>
          <p:cNvSpPr>
            <a:spLocks noGrp="1"/>
          </p:cNvSpPr>
          <p:nvPr>
            <p:ph type="dt" sz="half" idx="10"/>
          </p:nvPr>
        </p:nvSpPr>
        <p:spPr/>
        <p:txBody>
          <a:bodyPr/>
          <a:lstStyle/>
          <a:p>
            <a:fld id="{897A0457-5F53-4EC9-B7CD-FA8017A9F92C}" type="datetimeFigureOut">
              <a:rPr lang="hr-HR" smtClean="0"/>
              <a:t>17.3.2017.</a:t>
            </a:fld>
            <a:endParaRPr lang="hr-HR"/>
          </a:p>
        </p:txBody>
      </p:sp>
      <p:sp>
        <p:nvSpPr>
          <p:cNvPr id="8" name="Čuvar mjesta podnožja 7"/>
          <p:cNvSpPr>
            <a:spLocks noGrp="1"/>
          </p:cNvSpPr>
          <p:nvPr>
            <p:ph type="ftr" sz="quarter" idx="11"/>
          </p:nvPr>
        </p:nvSpPr>
        <p:spPr/>
        <p:txBody>
          <a:bodyPr/>
          <a:lstStyle/>
          <a:p>
            <a:endParaRPr lang="hr-HR"/>
          </a:p>
        </p:txBody>
      </p:sp>
      <p:sp>
        <p:nvSpPr>
          <p:cNvPr id="9" name="Čuvar mjesta broja slajda 8"/>
          <p:cNvSpPr>
            <a:spLocks noGrp="1"/>
          </p:cNvSpPr>
          <p:nvPr>
            <p:ph type="sldNum" sz="quarter" idx="12"/>
          </p:nvPr>
        </p:nvSpPr>
        <p:spPr/>
        <p:txBody>
          <a:bodyPr/>
          <a:lstStyle/>
          <a:p>
            <a:fld id="{BEE5247A-A3B4-40CA-A34E-31410C627203}" type="slidenum">
              <a:rPr lang="hr-HR" smtClean="0"/>
              <a:t>‹#›</a:t>
            </a:fld>
            <a:endParaRPr lang="hr-HR"/>
          </a:p>
        </p:txBody>
      </p:sp>
    </p:spTree>
    <p:extLst>
      <p:ext uri="{BB962C8B-B14F-4D97-AF65-F5344CB8AC3E}">
        <p14:creationId xmlns:p14="http://schemas.microsoft.com/office/powerpoint/2010/main" val="3910379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bs-Latn-BA" smtClean="0"/>
              <a:t>Kliknite da biste uredili stilove prototipa naslova</a:t>
            </a:r>
            <a:endParaRPr lang="hr-HR"/>
          </a:p>
        </p:txBody>
      </p:sp>
      <p:sp>
        <p:nvSpPr>
          <p:cNvPr id="3" name="Čuvar mjesta podataka 2"/>
          <p:cNvSpPr>
            <a:spLocks noGrp="1"/>
          </p:cNvSpPr>
          <p:nvPr>
            <p:ph type="dt" sz="half" idx="10"/>
          </p:nvPr>
        </p:nvSpPr>
        <p:spPr/>
        <p:txBody>
          <a:bodyPr/>
          <a:lstStyle/>
          <a:p>
            <a:fld id="{897A0457-5F53-4EC9-B7CD-FA8017A9F92C}" type="datetimeFigureOut">
              <a:rPr lang="hr-HR" smtClean="0"/>
              <a:t>17.3.2017.</a:t>
            </a:fld>
            <a:endParaRPr lang="hr-HR"/>
          </a:p>
        </p:txBody>
      </p:sp>
      <p:sp>
        <p:nvSpPr>
          <p:cNvPr id="4" name="Čuvar mjesta podnožja 3"/>
          <p:cNvSpPr>
            <a:spLocks noGrp="1"/>
          </p:cNvSpPr>
          <p:nvPr>
            <p:ph type="ftr" sz="quarter" idx="11"/>
          </p:nvPr>
        </p:nvSpPr>
        <p:spPr/>
        <p:txBody>
          <a:bodyPr/>
          <a:lstStyle/>
          <a:p>
            <a:endParaRPr lang="hr-HR"/>
          </a:p>
        </p:txBody>
      </p:sp>
      <p:sp>
        <p:nvSpPr>
          <p:cNvPr id="5" name="Čuvar mjesta broja slajda 4"/>
          <p:cNvSpPr>
            <a:spLocks noGrp="1"/>
          </p:cNvSpPr>
          <p:nvPr>
            <p:ph type="sldNum" sz="quarter" idx="12"/>
          </p:nvPr>
        </p:nvSpPr>
        <p:spPr/>
        <p:txBody>
          <a:bodyPr/>
          <a:lstStyle/>
          <a:p>
            <a:fld id="{BEE5247A-A3B4-40CA-A34E-31410C627203}" type="slidenum">
              <a:rPr lang="hr-HR" smtClean="0"/>
              <a:t>‹#›</a:t>
            </a:fld>
            <a:endParaRPr lang="hr-HR"/>
          </a:p>
        </p:txBody>
      </p:sp>
    </p:spTree>
    <p:extLst>
      <p:ext uri="{BB962C8B-B14F-4D97-AF65-F5344CB8AC3E}">
        <p14:creationId xmlns:p14="http://schemas.microsoft.com/office/powerpoint/2010/main" val="1605414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Čuvar mjesta podataka 1"/>
          <p:cNvSpPr>
            <a:spLocks noGrp="1"/>
          </p:cNvSpPr>
          <p:nvPr>
            <p:ph type="dt" sz="half" idx="10"/>
          </p:nvPr>
        </p:nvSpPr>
        <p:spPr/>
        <p:txBody>
          <a:bodyPr/>
          <a:lstStyle/>
          <a:p>
            <a:fld id="{897A0457-5F53-4EC9-B7CD-FA8017A9F92C}" type="datetimeFigureOut">
              <a:rPr lang="hr-HR" smtClean="0"/>
              <a:t>17.3.2017.</a:t>
            </a:fld>
            <a:endParaRPr lang="hr-HR"/>
          </a:p>
        </p:txBody>
      </p:sp>
      <p:sp>
        <p:nvSpPr>
          <p:cNvPr id="3" name="Čuvar mjesta podnožja 2"/>
          <p:cNvSpPr>
            <a:spLocks noGrp="1"/>
          </p:cNvSpPr>
          <p:nvPr>
            <p:ph type="ftr" sz="quarter" idx="11"/>
          </p:nvPr>
        </p:nvSpPr>
        <p:spPr/>
        <p:txBody>
          <a:bodyPr/>
          <a:lstStyle/>
          <a:p>
            <a:endParaRPr lang="hr-HR"/>
          </a:p>
        </p:txBody>
      </p:sp>
      <p:sp>
        <p:nvSpPr>
          <p:cNvPr id="4" name="Čuvar mjesta broja slajda 3"/>
          <p:cNvSpPr>
            <a:spLocks noGrp="1"/>
          </p:cNvSpPr>
          <p:nvPr>
            <p:ph type="sldNum" sz="quarter" idx="12"/>
          </p:nvPr>
        </p:nvSpPr>
        <p:spPr/>
        <p:txBody>
          <a:bodyPr/>
          <a:lstStyle/>
          <a:p>
            <a:fld id="{BEE5247A-A3B4-40CA-A34E-31410C627203}" type="slidenum">
              <a:rPr lang="hr-HR" smtClean="0"/>
              <a:t>‹#›</a:t>
            </a:fld>
            <a:endParaRPr lang="hr-HR"/>
          </a:p>
        </p:txBody>
      </p:sp>
    </p:spTree>
    <p:extLst>
      <p:ext uri="{BB962C8B-B14F-4D97-AF65-F5344CB8AC3E}">
        <p14:creationId xmlns:p14="http://schemas.microsoft.com/office/powerpoint/2010/main" val="3127347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a opisom slike">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bs-Latn-BA" smtClean="0"/>
              <a:t>Kliknite da biste uredili stilove prototipa naslova</a:t>
            </a:r>
            <a:endParaRPr lang="hr-HR"/>
          </a:p>
        </p:txBody>
      </p:sp>
      <p:sp>
        <p:nvSpPr>
          <p:cNvPr id="3" name="Čuvar mjesta sadržaja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bs-Latn-BA" smtClean="0"/>
              <a:t>Kliknite da biste uredili stilove teksta prototipa</a:t>
            </a:r>
          </a:p>
          <a:p>
            <a:pPr lvl="1"/>
            <a:r>
              <a:rPr lang="bs-Latn-BA" smtClean="0"/>
              <a:t>Drugi nivo</a:t>
            </a:r>
          </a:p>
          <a:p>
            <a:pPr lvl="2"/>
            <a:r>
              <a:rPr lang="bs-Latn-BA" smtClean="0"/>
              <a:t>Treći nivo</a:t>
            </a:r>
          </a:p>
          <a:p>
            <a:pPr lvl="3"/>
            <a:r>
              <a:rPr lang="bs-Latn-BA" smtClean="0"/>
              <a:t>Četvrti nivo</a:t>
            </a:r>
          </a:p>
          <a:p>
            <a:pPr lvl="4"/>
            <a:r>
              <a:rPr lang="bs-Latn-BA" smtClean="0"/>
              <a:t>Peti nivo</a:t>
            </a:r>
            <a:endParaRPr lang="hr-HR"/>
          </a:p>
        </p:txBody>
      </p:sp>
      <p:sp>
        <p:nvSpPr>
          <p:cNvPr id="4" name="Čuvar mjesta tekst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bs-Latn-BA" smtClean="0"/>
              <a:t>Kliknite da biste uredili stilove teksta prototipa</a:t>
            </a:r>
          </a:p>
        </p:txBody>
      </p:sp>
      <p:sp>
        <p:nvSpPr>
          <p:cNvPr id="5" name="Čuvar mjesta podataka 4"/>
          <p:cNvSpPr>
            <a:spLocks noGrp="1"/>
          </p:cNvSpPr>
          <p:nvPr>
            <p:ph type="dt" sz="half" idx="10"/>
          </p:nvPr>
        </p:nvSpPr>
        <p:spPr/>
        <p:txBody>
          <a:bodyPr/>
          <a:lstStyle/>
          <a:p>
            <a:fld id="{897A0457-5F53-4EC9-B7CD-FA8017A9F92C}" type="datetimeFigureOut">
              <a:rPr lang="hr-HR" smtClean="0"/>
              <a:t>17.3.2017.</a:t>
            </a:fld>
            <a:endParaRPr lang="hr-HR"/>
          </a:p>
        </p:txBody>
      </p:sp>
      <p:sp>
        <p:nvSpPr>
          <p:cNvPr id="6" name="Čuvar mjesta podnožja 5"/>
          <p:cNvSpPr>
            <a:spLocks noGrp="1"/>
          </p:cNvSpPr>
          <p:nvPr>
            <p:ph type="ftr" sz="quarter" idx="11"/>
          </p:nvPr>
        </p:nvSpPr>
        <p:spPr/>
        <p:txBody>
          <a:bodyPr/>
          <a:lstStyle/>
          <a:p>
            <a:endParaRPr lang="hr-HR"/>
          </a:p>
        </p:txBody>
      </p:sp>
      <p:sp>
        <p:nvSpPr>
          <p:cNvPr id="7" name="Čuvar mjesta broja slajda 6"/>
          <p:cNvSpPr>
            <a:spLocks noGrp="1"/>
          </p:cNvSpPr>
          <p:nvPr>
            <p:ph type="sldNum" sz="quarter" idx="12"/>
          </p:nvPr>
        </p:nvSpPr>
        <p:spPr/>
        <p:txBody>
          <a:bodyPr/>
          <a:lstStyle/>
          <a:p>
            <a:fld id="{BEE5247A-A3B4-40CA-A34E-31410C627203}" type="slidenum">
              <a:rPr lang="hr-HR" smtClean="0"/>
              <a:t>‹#›</a:t>
            </a:fld>
            <a:endParaRPr lang="hr-HR"/>
          </a:p>
        </p:txBody>
      </p:sp>
    </p:spTree>
    <p:extLst>
      <p:ext uri="{BB962C8B-B14F-4D97-AF65-F5344CB8AC3E}">
        <p14:creationId xmlns:p14="http://schemas.microsoft.com/office/powerpoint/2010/main" val="3962179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a opisom slike">
    <p:spTree>
      <p:nvGrpSpPr>
        <p:cNvPr id="1" name=""/>
        <p:cNvGrpSpPr/>
        <p:nvPr/>
      </p:nvGrpSpPr>
      <p:grpSpPr>
        <a:xfrm>
          <a:off x="0" y="0"/>
          <a:ext cx="0" cy="0"/>
          <a:chOff x="0" y="0"/>
          <a:chExt cx="0" cy="0"/>
        </a:xfrm>
      </p:grpSpPr>
      <p:sp>
        <p:nvSpPr>
          <p:cNvPr id="2" name="Naslov 1"/>
          <p:cNvSpPr>
            <a:spLocks noGrp="1"/>
          </p:cNvSpPr>
          <p:nvPr>
            <p:ph type="title"/>
          </p:nvPr>
        </p:nvSpPr>
        <p:spPr>
          <a:xfrm>
            <a:off x="839788" y="457200"/>
            <a:ext cx="3932237" cy="1600200"/>
          </a:xfrm>
        </p:spPr>
        <p:txBody>
          <a:bodyPr anchor="b"/>
          <a:lstStyle>
            <a:lvl1pPr>
              <a:defRPr sz="3200"/>
            </a:lvl1pPr>
          </a:lstStyle>
          <a:p>
            <a:r>
              <a:rPr lang="bs-Latn-BA" smtClean="0"/>
              <a:t>Kliknite da biste uredili stilove prototipa naslova</a:t>
            </a:r>
            <a:endParaRPr lang="hr-HR"/>
          </a:p>
        </p:txBody>
      </p:sp>
      <p:sp>
        <p:nvSpPr>
          <p:cNvPr id="3" name="Čuvar mjesta za slik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Čuvar mjesta teksta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bs-Latn-BA" smtClean="0"/>
              <a:t>Kliknite da biste uredili stilove teksta prototipa</a:t>
            </a:r>
          </a:p>
        </p:txBody>
      </p:sp>
      <p:sp>
        <p:nvSpPr>
          <p:cNvPr id="5" name="Čuvar mjesta podataka 4"/>
          <p:cNvSpPr>
            <a:spLocks noGrp="1"/>
          </p:cNvSpPr>
          <p:nvPr>
            <p:ph type="dt" sz="half" idx="10"/>
          </p:nvPr>
        </p:nvSpPr>
        <p:spPr/>
        <p:txBody>
          <a:bodyPr/>
          <a:lstStyle/>
          <a:p>
            <a:fld id="{897A0457-5F53-4EC9-B7CD-FA8017A9F92C}" type="datetimeFigureOut">
              <a:rPr lang="hr-HR" smtClean="0"/>
              <a:t>17.3.2017.</a:t>
            </a:fld>
            <a:endParaRPr lang="hr-HR"/>
          </a:p>
        </p:txBody>
      </p:sp>
      <p:sp>
        <p:nvSpPr>
          <p:cNvPr id="6" name="Čuvar mjesta podnožja 5"/>
          <p:cNvSpPr>
            <a:spLocks noGrp="1"/>
          </p:cNvSpPr>
          <p:nvPr>
            <p:ph type="ftr" sz="quarter" idx="11"/>
          </p:nvPr>
        </p:nvSpPr>
        <p:spPr/>
        <p:txBody>
          <a:bodyPr/>
          <a:lstStyle/>
          <a:p>
            <a:endParaRPr lang="hr-HR"/>
          </a:p>
        </p:txBody>
      </p:sp>
      <p:sp>
        <p:nvSpPr>
          <p:cNvPr id="7" name="Čuvar mjesta broja slajda 6"/>
          <p:cNvSpPr>
            <a:spLocks noGrp="1"/>
          </p:cNvSpPr>
          <p:nvPr>
            <p:ph type="sldNum" sz="quarter" idx="12"/>
          </p:nvPr>
        </p:nvSpPr>
        <p:spPr/>
        <p:txBody>
          <a:bodyPr/>
          <a:lstStyle/>
          <a:p>
            <a:fld id="{BEE5247A-A3B4-40CA-A34E-31410C627203}" type="slidenum">
              <a:rPr lang="hr-HR" smtClean="0"/>
              <a:t>‹#›</a:t>
            </a:fld>
            <a:endParaRPr lang="hr-HR"/>
          </a:p>
        </p:txBody>
      </p:sp>
    </p:spTree>
    <p:extLst>
      <p:ext uri="{BB962C8B-B14F-4D97-AF65-F5344CB8AC3E}">
        <p14:creationId xmlns:p14="http://schemas.microsoft.com/office/powerpoint/2010/main" val="1843379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jesta naslova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bs-Latn-BA" smtClean="0"/>
              <a:t>Kliknite da biste uredili stilove prototipa naslova</a:t>
            </a:r>
            <a:endParaRPr lang="hr-HR"/>
          </a:p>
        </p:txBody>
      </p:sp>
      <p:sp>
        <p:nvSpPr>
          <p:cNvPr id="3" name="Čuvar mjesta teksta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bs-Latn-BA" smtClean="0"/>
              <a:t>Kliknite da biste uredili stilove teksta prototipa</a:t>
            </a:r>
          </a:p>
          <a:p>
            <a:pPr lvl="1"/>
            <a:r>
              <a:rPr lang="bs-Latn-BA" smtClean="0"/>
              <a:t>Drugi nivo</a:t>
            </a:r>
          </a:p>
          <a:p>
            <a:pPr lvl="2"/>
            <a:r>
              <a:rPr lang="bs-Latn-BA" smtClean="0"/>
              <a:t>Treći nivo</a:t>
            </a:r>
          </a:p>
          <a:p>
            <a:pPr lvl="3"/>
            <a:r>
              <a:rPr lang="bs-Latn-BA" smtClean="0"/>
              <a:t>Četvrti nivo</a:t>
            </a:r>
          </a:p>
          <a:p>
            <a:pPr lvl="4"/>
            <a:r>
              <a:rPr lang="bs-Latn-BA" smtClean="0"/>
              <a:t>Peti nivo</a:t>
            </a:r>
            <a:endParaRPr lang="hr-HR"/>
          </a:p>
        </p:txBody>
      </p:sp>
      <p:sp>
        <p:nvSpPr>
          <p:cNvPr id="4" name="Čuvar mjesta podatak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7A0457-5F53-4EC9-B7CD-FA8017A9F92C}" type="datetimeFigureOut">
              <a:rPr lang="hr-HR" smtClean="0"/>
              <a:t>17.3.2017.</a:t>
            </a:fld>
            <a:endParaRPr lang="hr-HR"/>
          </a:p>
        </p:txBody>
      </p:sp>
      <p:sp>
        <p:nvSpPr>
          <p:cNvPr id="5" name="Čuvar mjesta podnožj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Čuvar mjesta broja slajd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E5247A-A3B4-40CA-A34E-31410C627203}" type="slidenum">
              <a:rPr lang="hr-HR" smtClean="0"/>
              <a:t>‹#›</a:t>
            </a:fld>
            <a:endParaRPr lang="hr-HR"/>
          </a:p>
        </p:txBody>
      </p:sp>
    </p:spTree>
    <p:extLst>
      <p:ext uri="{BB962C8B-B14F-4D97-AF65-F5344CB8AC3E}">
        <p14:creationId xmlns:p14="http://schemas.microsoft.com/office/powerpoint/2010/main" val="2568339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Slika 3"/>
          <p:cNvPicPr>
            <a:picLocks noChangeAspect="1"/>
          </p:cNvPicPr>
          <p:nvPr/>
        </p:nvPicPr>
        <p:blipFill>
          <a:blip r:embed="rId2"/>
          <a:stretch>
            <a:fillRect/>
          </a:stretch>
        </p:blipFill>
        <p:spPr>
          <a:xfrm>
            <a:off x="314756" y="93902"/>
            <a:ext cx="1079086" cy="1621677"/>
          </a:xfrm>
          <a:prstGeom prst="rect">
            <a:avLst/>
          </a:prstGeom>
        </p:spPr>
      </p:pic>
      <p:pic>
        <p:nvPicPr>
          <p:cNvPr id="5" name="Slika 4"/>
          <p:cNvPicPr>
            <a:picLocks noChangeAspect="1"/>
          </p:cNvPicPr>
          <p:nvPr/>
        </p:nvPicPr>
        <p:blipFill>
          <a:blip r:embed="rId3"/>
          <a:stretch>
            <a:fillRect/>
          </a:stretch>
        </p:blipFill>
        <p:spPr>
          <a:xfrm>
            <a:off x="10644374" y="297298"/>
            <a:ext cx="1335140" cy="725487"/>
          </a:xfrm>
          <a:prstGeom prst="rect">
            <a:avLst/>
          </a:prstGeom>
        </p:spPr>
      </p:pic>
      <p:sp>
        <p:nvSpPr>
          <p:cNvPr id="9" name="Naslov 8"/>
          <p:cNvSpPr>
            <a:spLocks noGrp="1"/>
          </p:cNvSpPr>
          <p:nvPr>
            <p:ph type="ctrTitle"/>
          </p:nvPr>
        </p:nvSpPr>
        <p:spPr>
          <a:xfrm>
            <a:off x="1524000" y="1084568"/>
            <a:ext cx="9144000" cy="2387600"/>
          </a:xfrm>
        </p:spPr>
        <p:txBody>
          <a:bodyPr>
            <a:normAutofit fontScale="90000"/>
          </a:bodyPr>
          <a:lstStyle/>
          <a:p>
            <a:r>
              <a:rPr lang="hr-HR" sz="4000" b="1" dirty="0">
                <a:solidFill>
                  <a:prstClr val="black"/>
                </a:solidFill>
              </a:rPr>
              <a:t>RADNI  SASTANAK  ZA  IZRADU  STRATEŠKOG RAZVOJNOG  PROGRAMA  OPĆINE  DRAŽ  ZA RAZDOBLJE  2017. – 2020.  </a:t>
            </a:r>
            <a:r>
              <a:rPr lang="hr-HR" sz="4000" b="1" dirty="0" smtClean="0">
                <a:solidFill>
                  <a:prstClr val="black"/>
                </a:solidFill>
              </a:rPr>
              <a:t>GODINE</a:t>
            </a:r>
            <a:br>
              <a:rPr lang="hr-HR" sz="4000" b="1" dirty="0" smtClean="0">
                <a:solidFill>
                  <a:prstClr val="black"/>
                </a:solidFill>
              </a:rPr>
            </a:br>
            <a:r>
              <a:rPr lang="hr-HR" sz="4000" b="1" dirty="0">
                <a:solidFill>
                  <a:prstClr val="black"/>
                </a:solidFill>
              </a:rPr>
              <a:t/>
            </a:r>
            <a:br>
              <a:rPr lang="hr-HR" sz="4000" b="1" dirty="0">
                <a:solidFill>
                  <a:prstClr val="black"/>
                </a:solidFill>
              </a:rPr>
            </a:br>
            <a:r>
              <a:rPr lang="hr-HR" sz="2800" b="1" dirty="0" smtClean="0">
                <a:solidFill>
                  <a:prstClr val="black"/>
                </a:solidFill>
              </a:rPr>
              <a:t>Draž, 14.03.2017</a:t>
            </a:r>
            <a:r>
              <a:rPr lang="hr-HR" sz="4000" b="1" dirty="0" smtClean="0">
                <a:solidFill>
                  <a:prstClr val="black"/>
                </a:solidFill>
              </a:rPr>
              <a:t>.</a:t>
            </a:r>
            <a:endParaRPr lang="hr-HR" dirty="0"/>
          </a:p>
        </p:txBody>
      </p:sp>
      <p:sp>
        <p:nvSpPr>
          <p:cNvPr id="10" name="Podnaslov 9"/>
          <p:cNvSpPr>
            <a:spLocks noGrp="1"/>
          </p:cNvSpPr>
          <p:nvPr>
            <p:ph type="subTitle" idx="1"/>
          </p:nvPr>
        </p:nvSpPr>
        <p:spPr>
          <a:xfrm>
            <a:off x="1524000" y="3702461"/>
            <a:ext cx="9144000" cy="1091003"/>
          </a:xfrm>
        </p:spPr>
        <p:txBody>
          <a:bodyPr/>
          <a:lstStyle/>
          <a:p>
            <a:pPr lvl="0"/>
            <a:r>
              <a:rPr lang="hr-HR" b="1" dirty="0">
                <a:solidFill>
                  <a:prstClr val="black"/>
                </a:solidFill>
              </a:rPr>
              <a:t>Prezentacija </a:t>
            </a:r>
            <a:r>
              <a:rPr lang="hr-HR" b="1" dirty="0" smtClean="0">
                <a:solidFill>
                  <a:prstClr val="black"/>
                </a:solidFill>
              </a:rPr>
              <a:t>shema/projekata </a:t>
            </a:r>
            <a:r>
              <a:rPr lang="hr-HR" b="1" dirty="0">
                <a:solidFill>
                  <a:prstClr val="black"/>
                </a:solidFill>
              </a:rPr>
              <a:t>iz </a:t>
            </a:r>
            <a:r>
              <a:rPr lang="hr-HR" b="1" dirty="0" smtClean="0">
                <a:solidFill>
                  <a:prstClr val="black"/>
                </a:solidFill>
              </a:rPr>
              <a:t>Operativnog programa Konkurentnost i kohezija 2014-2020 </a:t>
            </a:r>
            <a:r>
              <a:rPr lang="hr-HR" b="1" dirty="0">
                <a:solidFill>
                  <a:prstClr val="black"/>
                </a:solidFill>
              </a:rPr>
              <a:t>za jedinice lokalne samouprave kao </a:t>
            </a:r>
            <a:r>
              <a:rPr lang="hr-HR" b="1" dirty="0" smtClean="0">
                <a:solidFill>
                  <a:prstClr val="black"/>
                </a:solidFill>
              </a:rPr>
              <a:t>prijavitelje</a:t>
            </a:r>
            <a:endParaRPr lang="hr-HR" b="1" dirty="0">
              <a:solidFill>
                <a:prstClr val="black"/>
              </a:solidFill>
            </a:endParaRPr>
          </a:p>
          <a:p>
            <a:pPr lvl="0" algn="l"/>
            <a:endParaRPr lang="hr-HR" dirty="0">
              <a:solidFill>
                <a:prstClr val="black"/>
              </a:solidFill>
            </a:endParaRPr>
          </a:p>
          <a:p>
            <a:endParaRPr lang="hr-HR" dirty="0"/>
          </a:p>
        </p:txBody>
      </p:sp>
      <p:pic>
        <p:nvPicPr>
          <p:cNvPr id="11" name="Slika 10"/>
          <p:cNvPicPr>
            <a:picLocks noChangeAspect="1"/>
          </p:cNvPicPr>
          <p:nvPr/>
        </p:nvPicPr>
        <p:blipFill>
          <a:blip r:embed="rId4"/>
          <a:stretch>
            <a:fillRect/>
          </a:stretch>
        </p:blipFill>
        <p:spPr>
          <a:xfrm>
            <a:off x="314756" y="5798245"/>
            <a:ext cx="1786283" cy="896190"/>
          </a:xfrm>
          <a:prstGeom prst="rect">
            <a:avLst/>
          </a:prstGeom>
        </p:spPr>
      </p:pic>
      <p:pic>
        <p:nvPicPr>
          <p:cNvPr id="12" name="Slika 11"/>
          <p:cNvPicPr>
            <a:picLocks noChangeAspect="1"/>
          </p:cNvPicPr>
          <p:nvPr/>
        </p:nvPicPr>
        <p:blipFill>
          <a:blip r:embed="rId5"/>
          <a:stretch>
            <a:fillRect/>
          </a:stretch>
        </p:blipFill>
        <p:spPr>
          <a:xfrm>
            <a:off x="10193231" y="5798245"/>
            <a:ext cx="1786283" cy="902286"/>
          </a:xfrm>
          <a:prstGeom prst="rect">
            <a:avLst/>
          </a:prstGeom>
        </p:spPr>
      </p:pic>
      <p:pic>
        <p:nvPicPr>
          <p:cNvPr id="13" name="Slika 12"/>
          <p:cNvPicPr>
            <a:picLocks noChangeAspect="1"/>
          </p:cNvPicPr>
          <p:nvPr/>
        </p:nvPicPr>
        <p:blipFill>
          <a:blip r:embed="rId6"/>
          <a:stretch>
            <a:fillRect/>
          </a:stretch>
        </p:blipFill>
        <p:spPr>
          <a:xfrm>
            <a:off x="3450106" y="6151844"/>
            <a:ext cx="5291787" cy="542591"/>
          </a:xfrm>
          <a:prstGeom prst="rect">
            <a:avLst/>
          </a:prstGeom>
        </p:spPr>
      </p:pic>
      <p:pic>
        <p:nvPicPr>
          <p:cNvPr id="14" name="Slika 13"/>
          <p:cNvPicPr>
            <a:picLocks noChangeAspect="1"/>
          </p:cNvPicPr>
          <p:nvPr/>
        </p:nvPicPr>
        <p:blipFill>
          <a:blip r:embed="rId7"/>
          <a:stretch>
            <a:fillRect/>
          </a:stretch>
        </p:blipFill>
        <p:spPr>
          <a:xfrm>
            <a:off x="387914" y="4933111"/>
            <a:ext cx="1639966" cy="725487"/>
          </a:xfrm>
          <a:prstGeom prst="rect">
            <a:avLst/>
          </a:prstGeom>
        </p:spPr>
      </p:pic>
      <p:pic>
        <p:nvPicPr>
          <p:cNvPr id="15" name="Slika 14"/>
          <p:cNvPicPr>
            <a:picLocks noChangeAspect="1"/>
          </p:cNvPicPr>
          <p:nvPr/>
        </p:nvPicPr>
        <p:blipFill>
          <a:blip r:embed="rId8"/>
          <a:stretch>
            <a:fillRect/>
          </a:stretch>
        </p:blipFill>
        <p:spPr>
          <a:xfrm>
            <a:off x="10275533" y="4933111"/>
            <a:ext cx="1621677" cy="725487"/>
          </a:xfrm>
          <a:prstGeom prst="rect">
            <a:avLst/>
          </a:prstGeom>
        </p:spPr>
      </p:pic>
    </p:spTree>
    <p:extLst>
      <p:ext uri="{BB962C8B-B14F-4D97-AF65-F5344CB8AC3E}">
        <p14:creationId xmlns:p14="http://schemas.microsoft.com/office/powerpoint/2010/main" val="6920301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838200" y="370703"/>
            <a:ext cx="10515600" cy="1544594"/>
          </a:xfrm>
        </p:spPr>
        <p:txBody>
          <a:bodyPr>
            <a:noAutofit/>
          </a:bodyPr>
          <a:lstStyle/>
          <a:p>
            <a:r>
              <a:rPr lang="hr-HR" sz="2800" dirty="0" smtClean="0">
                <a:latin typeface="+mn-lt"/>
              </a:rPr>
              <a:t>Investicijski prioritet: IP 4c – Podupiranje energetske učinkovitosti, pametnog upravljanja energijom i korištenja OIE-a u javnoj infrastrukturi, uključujući javne zgrade i u stambenom sektoru</a:t>
            </a:r>
            <a:br>
              <a:rPr lang="hr-HR" sz="2800" dirty="0" smtClean="0">
                <a:latin typeface="+mn-lt"/>
              </a:rPr>
            </a:br>
            <a:endParaRPr lang="hr-HR" sz="2800" dirty="0">
              <a:latin typeface="+mn-lt"/>
            </a:endParaRPr>
          </a:p>
        </p:txBody>
      </p:sp>
      <p:sp>
        <p:nvSpPr>
          <p:cNvPr id="3" name="Čuvar mjesta sadržaja 2"/>
          <p:cNvSpPr>
            <a:spLocks noGrp="1"/>
          </p:cNvSpPr>
          <p:nvPr>
            <p:ph idx="1"/>
          </p:nvPr>
        </p:nvSpPr>
        <p:spPr/>
        <p:txBody>
          <a:bodyPr/>
          <a:lstStyle/>
          <a:p>
            <a:pPr>
              <a:buFont typeface="Wingdings" panose="05000000000000000000" pitchFamily="2" charset="2"/>
              <a:buChar char="Ø"/>
            </a:pPr>
            <a:r>
              <a:rPr lang="hr-HR" dirty="0" smtClean="0"/>
              <a:t>Specifični cilj:</a:t>
            </a:r>
          </a:p>
          <a:p>
            <a:pPr marL="514350" indent="-514350">
              <a:buFont typeface="+mj-lt"/>
              <a:buAutoNum type="arabicPeriod"/>
            </a:pPr>
            <a:r>
              <a:rPr lang="hr-HR" dirty="0"/>
              <a:t>SC 4c1 - Smanjenje potrošnje energije u zgradama javnog sektora </a:t>
            </a:r>
            <a:endParaRPr lang="hr-HR" dirty="0" smtClean="0"/>
          </a:p>
          <a:p>
            <a:pPr marL="0" indent="0">
              <a:buNone/>
            </a:pPr>
            <a:endParaRPr lang="hr-HR" dirty="0" smtClean="0"/>
          </a:p>
          <a:p>
            <a:pPr>
              <a:buFont typeface="Wingdings" panose="05000000000000000000" pitchFamily="2" charset="2"/>
              <a:buChar char="Ø"/>
            </a:pPr>
            <a:r>
              <a:rPr lang="hr-HR" dirty="0" smtClean="0"/>
              <a:t>Alokacija</a:t>
            </a:r>
            <a:r>
              <a:rPr lang="hr-HR" dirty="0"/>
              <a:t>:  311.810.805 </a:t>
            </a:r>
            <a:r>
              <a:rPr lang="hr-HR" dirty="0" smtClean="0"/>
              <a:t>EUR</a:t>
            </a:r>
          </a:p>
          <a:p>
            <a:pPr>
              <a:buFont typeface="Wingdings" panose="05000000000000000000" pitchFamily="2" charset="2"/>
              <a:buChar char="Ø"/>
            </a:pPr>
            <a:endParaRPr lang="hr-HR" dirty="0"/>
          </a:p>
          <a:p>
            <a:pPr>
              <a:buFont typeface="Wingdings" panose="05000000000000000000" pitchFamily="2" charset="2"/>
              <a:buChar char="Ø"/>
            </a:pPr>
            <a:r>
              <a:rPr lang="hr-HR" dirty="0"/>
              <a:t>Korisnici</a:t>
            </a:r>
            <a:r>
              <a:rPr lang="hr-HR" dirty="0" smtClean="0"/>
              <a:t>: SC </a:t>
            </a:r>
            <a:r>
              <a:rPr lang="hr-HR" dirty="0"/>
              <a:t>4c1 javna tijela/ ustanove/tijela (vlasnici zgrada javnog sektora)</a:t>
            </a:r>
          </a:p>
          <a:p>
            <a:pPr>
              <a:buFont typeface="Wingdings" panose="05000000000000000000" pitchFamily="2" charset="2"/>
              <a:buChar char="Ø"/>
            </a:pPr>
            <a:endParaRPr lang="hr-HR" dirty="0"/>
          </a:p>
        </p:txBody>
      </p:sp>
    </p:spTree>
    <p:extLst>
      <p:ext uri="{BB962C8B-B14F-4D97-AF65-F5344CB8AC3E}">
        <p14:creationId xmlns:p14="http://schemas.microsoft.com/office/powerpoint/2010/main" val="19318386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838200" y="135925"/>
            <a:ext cx="10515600" cy="605480"/>
          </a:xfrm>
        </p:spPr>
        <p:txBody>
          <a:bodyPr>
            <a:normAutofit/>
          </a:bodyPr>
          <a:lstStyle/>
          <a:p>
            <a:r>
              <a:rPr lang="hr-HR" sz="3200" dirty="0" smtClean="0">
                <a:latin typeface="+mn-lt"/>
              </a:rPr>
              <a:t>Prihvatljive aktivnosti: </a:t>
            </a:r>
            <a:endParaRPr lang="hr-HR" sz="3200" dirty="0">
              <a:latin typeface="+mn-lt"/>
            </a:endParaRPr>
          </a:p>
        </p:txBody>
      </p:sp>
      <p:sp>
        <p:nvSpPr>
          <p:cNvPr id="3" name="Čuvar mjesta sadržaja 2"/>
          <p:cNvSpPr>
            <a:spLocks noGrp="1"/>
          </p:cNvSpPr>
          <p:nvPr>
            <p:ph idx="1"/>
          </p:nvPr>
        </p:nvSpPr>
        <p:spPr>
          <a:xfrm>
            <a:off x="838200" y="741405"/>
            <a:ext cx="10515600" cy="5435558"/>
          </a:xfrm>
        </p:spPr>
        <p:txBody>
          <a:bodyPr>
            <a:normAutofit fontScale="85000" lnSpcReduction="20000"/>
          </a:bodyPr>
          <a:lstStyle/>
          <a:p>
            <a:r>
              <a:rPr lang="hr-HR" dirty="0" smtClean="0"/>
              <a:t>energetski </a:t>
            </a:r>
            <a:r>
              <a:rPr lang="hr-HR" dirty="0"/>
              <a:t>pregledi, energetsko certificiranje, izrada projektne dokumentacije, poticanje sklapanja ugovora o energetskom učinku i ugradnja pametnih brojila, pružanje točnih povratnih informacija u vezi s neposrednom potrošnjom energije, uvođenje sustava upravljanja energijom u domaćinstvu </a:t>
            </a:r>
            <a:endParaRPr lang="hr-HR" dirty="0" smtClean="0"/>
          </a:p>
          <a:p>
            <a:r>
              <a:rPr lang="hr-HR" dirty="0" smtClean="0"/>
              <a:t>mjere </a:t>
            </a:r>
            <a:r>
              <a:rPr lang="hr-HR" dirty="0"/>
              <a:t>obnove poput zamjene starih prozora novima (U–vrijednosti niže od propisanog), zadovoljavanje minimalnih zahtjeva u pogledu toplinske izolacije, rekonstrukcija / ugradnja sustava za grijanje / hlađenje, uvođenje razdjelnika topline, ugradnje dizalica topline itd. </a:t>
            </a:r>
            <a:endParaRPr lang="hr-HR" dirty="0" smtClean="0"/>
          </a:p>
          <a:p>
            <a:r>
              <a:rPr lang="hr-HR" dirty="0" smtClean="0"/>
              <a:t>mjere </a:t>
            </a:r>
            <a:r>
              <a:rPr lang="hr-HR" dirty="0"/>
              <a:t>kojima se promiče gradnja zgrada gotovo nulte energije </a:t>
            </a:r>
          </a:p>
          <a:p>
            <a:r>
              <a:rPr lang="hr-HR" dirty="0" smtClean="0"/>
              <a:t>promicanje </a:t>
            </a:r>
            <a:r>
              <a:rPr lang="hr-HR" dirty="0"/>
              <a:t>korištenja obnovljivih izvora energije u svim kategorijama zgrada (npr. ugradnja sustava za solarno grijanje, toplana na biomasu, visokoučinkovita </a:t>
            </a:r>
            <a:r>
              <a:rPr lang="hr-HR" dirty="0" err="1"/>
              <a:t>kogeneracija</a:t>
            </a:r>
            <a:r>
              <a:rPr lang="hr-HR" dirty="0"/>
              <a:t> na bazi OIE-a) </a:t>
            </a:r>
            <a:endParaRPr lang="hr-HR" dirty="0" smtClean="0"/>
          </a:p>
          <a:p>
            <a:r>
              <a:rPr lang="hr-HR" dirty="0" smtClean="0"/>
              <a:t>pomoć </a:t>
            </a:r>
            <a:r>
              <a:rPr lang="hr-HR" dirty="0"/>
              <a:t>u uspostavi kapaciteta za provođenje mjera energetske učinkovitosti u općinama/županijama, priprema planova energetske učinkovitosti na regionalnoj/lokalnoj razini, uvođenje  IT–programa za kontinuirano praćenje i analizu potrošnje energije, radionice za širu javnost, edukacija energetskih savjetnika, promotivne aktivnosti (materijali za informiranje, brošure, reklame).</a:t>
            </a:r>
          </a:p>
          <a:p>
            <a:endParaRPr lang="hr-HR" dirty="0"/>
          </a:p>
        </p:txBody>
      </p:sp>
    </p:spTree>
    <p:extLst>
      <p:ext uri="{BB962C8B-B14F-4D97-AF65-F5344CB8AC3E}">
        <p14:creationId xmlns:p14="http://schemas.microsoft.com/office/powerpoint/2010/main" val="5637662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838200" y="365126"/>
            <a:ext cx="10515600" cy="1373522"/>
          </a:xfrm>
        </p:spPr>
        <p:txBody>
          <a:bodyPr>
            <a:normAutofit fontScale="90000"/>
          </a:bodyPr>
          <a:lstStyle/>
          <a:p>
            <a:pPr marL="571500" indent="-571500">
              <a:buFont typeface="Wingdings" panose="05000000000000000000" pitchFamily="2" charset="2"/>
              <a:buChar char="Ø"/>
            </a:pPr>
            <a:r>
              <a:rPr lang="hr-HR" sz="3600" dirty="0">
                <a:latin typeface="+mn-lt"/>
              </a:rPr>
              <a:t>Specifični cilj:  SC 4c4 - Povećanje učinkovitosti sustava javne rasvjete</a:t>
            </a:r>
            <a:br>
              <a:rPr lang="hr-HR" sz="3600" dirty="0">
                <a:latin typeface="+mn-lt"/>
              </a:rPr>
            </a:br>
            <a:r>
              <a:rPr lang="hr-HR" sz="3600" dirty="0"/>
              <a:t/>
            </a:r>
            <a:br>
              <a:rPr lang="hr-HR" sz="3600" dirty="0"/>
            </a:br>
            <a:endParaRPr lang="hr-HR" sz="3600" dirty="0"/>
          </a:p>
        </p:txBody>
      </p:sp>
      <p:sp>
        <p:nvSpPr>
          <p:cNvPr id="3" name="Čuvar mjesta sadržaja 2"/>
          <p:cNvSpPr>
            <a:spLocks noGrp="1"/>
          </p:cNvSpPr>
          <p:nvPr>
            <p:ph idx="1"/>
          </p:nvPr>
        </p:nvSpPr>
        <p:spPr>
          <a:xfrm>
            <a:off x="838200" y="1043189"/>
            <a:ext cx="10515600" cy="5666703"/>
          </a:xfrm>
        </p:spPr>
        <p:txBody>
          <a:bodyPr>
            <a:normAutofit lnSpcReduction="10000"/>
          </a:bodyPr>
          <a:lstStyle/>
          <a:p>
            <a:pPr marL="0" indent="0">
              <a:buNone/>
            </a:pPr>
            <a:endParaRPr lang="hr-HR" dirty="0" smtClean="0"/>
          </a:p>
          <a:p>
            <a:pPr>
              <a:buFont typeface="Wingdings" panose="05000000000000000000" pitchFamily="2" charset="2"/>
              <a:buChar char="Ø"/>
            </a:pPr>
            <a:r>
              <a:rPr lang="hr-HR" sz="3200" dirty="0" smtClean="0"/>
              <a:t>Alokacija: 100.000.000,00 EUR</a:t>
            </a:r>
          </a:p>
          <a:p>
            <a:pPr marL="0" indent="0">
              <a:buNone/>
            </a:pPr>
            <a:endParaRPr lang="hr-HR" sz="3200" dirty="0"/>
          </a:p>
          <a:p>
            <a:pPr marL="0" indent="0">
              <a:buNone/>
            </a:pPr>
            <a:r>
              <a:rPr lang="hr-HR" sz="3200" dirty="0" smtClean="0"/>
              <a:t>Prihvatljive aktivnosti:</a:t>
            </a:r>
          </a:p>
          <a:p>
            <a:r>
              <a:rPr lang="hr-HR" sz="3200" dirty="0" smtClean="0"/>
              <a:t>SC </a:t>
            </a:r>
            <a:r>
              <a:rPr lang="hr-HR" sz="3200" dirty="0"/>
              <a:t>4c4 - zamjena trenutnih (starih) svjetala učinkovitijima, uključujući uvođenje LED tehnologije u široj mjeri</a:t>
            </a:r>
            <a:r>
              <a:rPr lang="hr-HR" sz="3200" dirty="0" smtClean="0"/>
              <a:t>.</a:t>
            </a:r>
          </a:p>
          <a:p>
            <a:endParaRPr lang="hr-HR" sz="3200" dirty="0" smtClean="0"/>
          </a:p>
          <a:p>
            <a:pPr>
              <a:buFont typeface="Wingdings" panose="05000000000000000000" pitchFamily="2" charset="2"/>
              <a:buChar char="Ø"/>
            </a:pPr>
            <a:r>
              <a:rPr lang="hr-HR" sz="3200" dirty="0"/>
              <a:t> Korisnici</a:t>
            </a:r>
            <a:r>
              <a:rPr lang="hr-HR" sz="3200" dirty="0" smtClean="0"/>
              <a:t>: Tijela </a:t>
            </a:r>
            <a:r>
              <a:rPr lang="hr-HR" sz="3200" dirty="0"/>
              <a:t>regionalne i lokalne samouprave, tvrtke koje se bave javnim </a:t>
            </a:r>
            <a:r>
              <a:rPr lang="hr-HR" sz="3200" dirty="0" smtClean="0"/>
              <a:t>uslugama</a:t>
            </a:r>
          </a:p>
          <a:p>
            <a:pPr marL="0" indent="0">
              <a:buNone/>
            </a:pPr>
            <a:endParaRPr lang="hr-HR" sz="3200" dirty="0" smtClean="0"/>
          </a:p>
          <a:p>
            <a:pPr>
              <a:buFont typeface="Wingdings" panose="05000000000000000000" pitchFamily="2" charset="2"/>
              <a:buChar char="Ø"/>
            </a:pPr>
            <a:r>
              <a:rPr lang="hr-HR" sz="3200" dirty="0" smtClean="0"/>
              <a:t>Način prijave: Otvoreni poziv</a:t>
            </a:r>
            <a:endParaRPr lang="hr-HR" sz="3200" dirty="0"/>
          </a:p>
          <a:p>
            <a:pPr>
              <a:buFont typeface="Wingdings" panose="05000000000000000000" pitchFamily="2" charset="2"/>
              <a:buChar char="Ø"/>
            </a:pPr>
            <a:endParaRPr lang="hr-HR" sz="3200" dirty="0"/>
          </a:p>
        </p:txBody>
      </p:sp>
    </p:spTree>
    <p:extLst>
      <p:ext uri="{BB962C8B-B14F-4D97-AF65-F5344CB8AC3E}">
        <p14:creationId xmlns:p14="http://schemas.microsoft.com/office/powerpoint/2010/main" val="9718022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Autofit/>
          </a:bodyPr>
          <a:lstStyle/>
          <a:p>
            <a:r>
              <a:rPr lang="hr-HR" sz="3200" dirty="0">
                <a:latin typeface="+mn-lt"/>
              </a:rPr>
              <a:t>Investicijski prioritet: IP 6i - Ulaganje u sektor otpada</a:t>
            </a:r>
            <a:br>
              <a:rPr lang="hr-HR" sz="3200" dirty="0">
                <a:latin typeface="+mn-lt"/>
              </a:rPr>
            </a:br>
            <a:endParaRPr lang="hr-HR" sz="3200" dirty="0">
              <a:latin typeface="+mn-lt"/>
            </a:endParaRPr>
          </a:p>
        </p:txBody>
      </p:sp>
      <p:sp>
        <p:nvSpPr>
          <p:cNvPr id="3" name="Čuvar mjesta sadržaja 2"/>
          <p:cNvSpPr>
            <a:spLocks noGrp="1"/>
          </p:cNvSpPr>
          <p:nvPr>
            <p:ph idx="1"/>
          </p:nvPr>
        </p:nvSpPr>
        <p:spPr>
          <a:xfrm>
            <a:off x="838200" y="1481070"/>
            <a:ext cx="10515600" cy="4695893"/>
          </a:xfrm>
        </p:spPr>
        <p:txBody>
          <a:bodyPr>
            <a:normAutofit lnSpcReduction="10000"/>
          </a:bodyPr>
          <a:lstStyle/>
          <a:p>
            <a:pPr>
              <a:buFont typeface="Wingdings" panose="05000000000000000000" pitchFamily="2" charset="2"/>
              <a:buChar char="Ø"/>
            </a:pPr>
            <a:r>
              <a:rPr lang="hr-HR" dirty="0" smtClean="0"/>
              <a:t> Specifični </a:t>
            </a:r>
            <a:r>
              <a:rPr lang="hr-HR" dirty="0"/>
              <a:t>cilj</a:t>
            </a:r>
            <a:r>
              <a:rPr lang="hr-HR" dirty="0" smtClean="0"/>
              <a:t>:</a:t>
            </a:r>
          </a:p>
          <a:p>
            <a:pPr marL="0" indent="0">
              <a:buNone/>
            </a:pPr>
            <a:r>
              <a:rPr lang="hr-HR" dirty="0"/>
              <a:t> </a:t>
            </a:r>
            <a:r>
              <a:rPr lang="hr-HR" dirty="0" smtClean="0"/>
              <a:t> </a:t>
            </a:r>
            <a:r>
              <a:rPr lang="hr-HR" dirty="0"/>
              <a:t>SC 6i1 - Smanjena količina otpada koji se odlaže na </a:t>
            </a:r>
            <a:r>
              <a:rPr lang="hr-HR" dirty="0" smtClean="0"/>
              <a:t>odlagališta</a:t>
            </a:r>
          </a:p>
          <a:p>
            <a:pPr marL="0" indent="0">
              <a:buNone/>
            </a:pPr>
            <a:endParaRPr lang="hr-HR" dirty="0"/>
          </a:p>
          <a:p>
            <a:pPr>
              <a:buFont typeface="Wingdings" panose="05000000000000000000" pitchFamily="2" charset="2"/>
              <a:buChar char="Ø"/>
            </a:pPr>
            <a:r>
              <a:rPr lang="hr-HR" dirty="0"/>
              <a:t>Alokacija: 475.000.000 </a:t>
            </a:r>
            <a:r>
              <a:rPr lang="hr-HR" dirty="0" smtClean="0"/>
              <a:t>EUR</a:t>
            </a:r>
          </a:p>
          <a:p>
            <a:pPr marL="0" indent="0">
              <a:buNone/>
            </a:pPr>
            <a:endParaRPr lang="hr-HR" dirty="0"/>
          </a:p>
          <a:p>
            <a:pPr>
              <a:buFont typeface="Wingdings" panose="05000000000000000000" pitchFamily="2" charset="2"/>
              <a:buChar char="Ø"/>
            </a:pPr>
            <a:r>
              <a:rPr lang="hr-HR" dirty="0"/>
              <a:t> Korisnici: Državna tijela i organizacije odgovorne za planiranje i praćenje gospodarenja otpadom; tijela lokalne vlasti, komunalne tvrtke, </a:t>
            </a:r>
            <a:r>
              <a:rPr lang="hr-HR" dirty="0" smtClean="0"/>
              <a:t>poduzeća.</a:t>
            </a:r>
          </a:p>
          <a:p>
            <a:pPr>
              <a:buFont typeface="Wingdings" panose="05000000000000000000" pitchFamily="2" charset="2"/>
              <a:buChar char="Ø"/>
            </a:pPr>
            <a:endParaRPr lang="hr-HR" dirty="0"/>
          </a:p>
          <a:p>
            <a:pPr>
              <a:buFont typeface="Wingdings" panose="05000000000000000000" pitchFamily="2" charset="2"/>
              <a:buChar char="Ø"/>
            </a:pPr>
            <a:r>
              <a:rPr lang="hr-HR" dirty="0"/>
              <a:t>Način prijave: Ograničeni pozivi</a:t>
            </a:r>
          </a:p>
          <a:p>
            <a:pPr marL="0" indent="0">
              <a:buNone/>
            </a:pPr>
            <a:endParaRPr lang="hr-HR" dirty="0"/>
          </a:p>
          <a:p>
            <a:pPr>
              <a:buFont typeface="Wingdings" panose="05000000000000000000" pitchFamily="2" charset="2"/>
              <a:buChar char="Ø"/>
            </a:pPr>
            <a:endParaRPr lang="hr-HR" dirty="0"/>
          </a:p>
          <a:p>
            <a:pPr marL="0" indent="0">
              <a:buNone/>
            </a:pPr>
            <a:endParaRPr lang="hr-HR" dirty="0"/>
          </a:p>
          <a:p>
            <a:endParaRPr lang="hr-HR" dirty="0" smtClean="0"/>
          </a:p>
          <a:p>
            <a:endParaRPr lang="hr-HR" dirty="0"/>
          </a:p>
          <a:p>
            <a:endParaRPr lang="hr-HR" dirty="0"/>
          </a:p>
        </p:txBody>
      </p:sp>
    </p:spTree>
    <p:extLst>
      <p:ext uri="{BB962C8B-B14F-4D97-AF65-F5344CB8AC3E}">
        <p14:creationId xmlns:p14="http://schemas.microsoft.com/office/powerpoint/2010/main" val="39529107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838200" y="365125"/>
            <a:ext cx="10515600" cy="665185"/>
          </a:xfrm>
        </p:spPr>
        <p:txBody>
          <a:bodyPr>
            <a:normAutofit/>
          </a:bodyPr>
          <a:lstStyle/>
          <a:p>
            <a:r>
              <a:rPr lang="hr-HR" sz="3200" dirty="0" smtClean="0"/>
              <a:t>Prihvatljive aktivnosti</a:t>
            </a:r>
            <a:endParaRPr lang="hr-HR" sz="3200" dirty="0"/>
          </a:p>
        </p:txBody>
      </p:sp>
      <p:sp>
        <p:nvSpPr>
          <p:cNvPr id="3" name="Čuvar mjesta sadržaja 2"/>
          <p:cNvSpPr>
            <a:spLocks noGrp="1"/>
          </p:cNvSpPr>
          <p:nvPr>
            <p:ph idx="1"/>
          </p:nvPr>
        </p:nvSpPr>
        <p:spPr>
          <a:xfrm>
            <a:off x="838200" y="1030310"/>
            <a:ext cx="10515600" cy="5827690"/>
          </a:xfrm>
        </p:spPr>
        <p:txBody>
          <a:bodyPr>
            <a:normAutofit fontScale="92500" lnSpcReduction="10000"/>
          </a:bodyPr>
          <a:lstStyle/>
          <a:p>
            <a:r>
              <a:rPr lang="hr-HR" dirty="0" smtClean="0"/>
              <a:t>uvođenje </a:t>
            </a:r>
            <a:r>
              <a:rPr lang="hr-HR" dirty="0"/>
              <a:t>i poboljšanje odvojenog skupljanja, oporabe, recikliranja i ponovne upotrebe otpada </a:t>
            </a:r>
            <a:endParaRPr lang="hr-HR" dirty="0" smtClean="0"/>
          </a:p>
          <a:p>
            <a:r>
              <a:rPr lang="hr-HR" dirty="0" smtClean="0"/>
              <a:t>ulaganja </a:t>
            </a:r>
            <a:r>
              <a:rPr lang="hr-HR" dirty="0"/>
              <a:t>u postrojenja za reciklažu i oporabu, </a:t>
            </a:r>
            <a:r>
              <a:rPr lang="hr-HR" dirty="0" err="1"/>
              <a:t>reciklažne</a:t>
            </a:r>
            <a:r>
              <a:rPr lang="hr-HR" dirty="0"/>
              <a:t> centre i </a:t>
            </a:r>
            <a:r>
              <a:rPr lang="hr-HR" dirty="0" smtClean="0"/>
              <a:t>dvorišta</a:t>
            </a:r>
          </a:p>
          <a:p>
            <a:r>
              <a:rPr lang="hr-HR" dirty="0" smtClean="0"/>
              <a:t>aktivnosti </a:t>
            </a:r>
            <a:r>
              <a:rPr lang="hr-HR" dirty="0"/>
              <a:t>podizanja javne svijesti </a:t>
            </a:r>
            <a:endParaRPr lang="hr-HR" dirty="0" smtClean="0"/>
          </a:p>
          <a:p>
            <a:r>
              <a:rPr lang="hr-HR" dirty="0" smtClean="0"/>
              <a:t>izgradnja </a:t>
            </a:r>
            <a:r>
              <a:rPr lang="hr-HR" dirty="0"/>
              <a:t>nove infrastrukture za gospodarenje otpadom uključujući centre za gospodarenje otpadom na nacionalnoj/regionalnoj razini (postrojenja za obradu otpada, postrojenja za dobivanje energije iz otpada, pretovarne stanice, itd.) </a:t>
            </a:r>
            <a:endParaRPr lang="hr-HR" dirty="0" smtClean="0"/>
          </a:p>
          <a:p>
            <a:r>
              <a:rPr lang="hr-HR" dirty="0" smtClean="0"/>
              <a:t>nabava </a:t>
            </a:r>
            <a:r>
              <a:rPr lang="hr-HR" dirty="0"/>
              <a:t>valjaka, specijalnih vozila za prikupljanje otpada, buldožera i ostale opreme u funkciji postrojenja za dobivanje energije iz otpada </a:t>
            </a:r>
            <a:endParaRPr lang="hr-HR" dirty="0" smtClean="0"/>
          </a:p>
          <a:p>
            <a:r>
              <a:rPr lang="hr-HR" dirty="0" smtClean="0"/>
              <a:t>prilagođavanje </a:t>
            </a:r>
            <a:r>
              <a:rPr lang="hr-HR" dirty="0"/>
              <a:t>i sanacija / zatvaranje / rehabilitacija postojećih odlagališta komunalnog otpada, nelegalnih deponija i „crnih točaka” </a:t>
            </a:r>
            <a:endParaRPr lang="hr-HR" dirty="0" smtClean="0"/>
          </a:p>
          <a:p>
            <a:r>
              <a:rPr lang="hr-HR" dirty="0" smtClean="0"/>
              <a:t>mjere </a:t>
            </a:r>
            <a:r>
              <a:rPr lang="hr-HR" dirty="0"/>
              <a:t>izgradnje kapaciteta </a:t>
            </a:r>
            <a:endParaRPr lang="hr-HR" dirty="0" smtClean="0"/>
          </a:p>
          <a:p>
            <a:r>
              <a:rPr lang="hr-HR" dirty="0" smtClean="0"/>
              <a:t>aktivnosti </a:t>
            </a:r>
            <a:r>
              <a:rPr lang="hr-HR" dirty="0"/>
              <a:t>pripreme projekta.</a:t>
            </a:r>
          </a:p>
          <a:p>
            <a:endParaRPr lang="hr-HR" dirty="0"/>
          </a:p>
        </p:txBody>
      </p:sp>
    </p:spTree>
    <p:extLst>
      <p:ext uri="{BB962C8B-B14F-4D97-AF65-F5344CB8AC3E}">
        <p14:creationId xmlns:p14="http://schemas.microsoft.com/office/powerpoint/2010/main" val="42374331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pPr algn="ctr"/>
            <a:r>
              <a:rPr lang="hr-HR" sz="3600" dirty="0">
                <a:latin typeface="+mn-lt"/>
              </a:rPr>
              <a:t>INDIKATIVNI GODIŠNJI PLAN NATJEČAJA ZA </a:t>
            </a:r>
            <a:r>
              <a:rPr lang="hr-HR" sz="3600" dirty="0" smtClean="0">
                <a:latin typeface="+mn-lt"/>
              </a:rPr>
              <a:t>2017. GODINU</a:t>
            </a:r>
            <a:endParaRPr lang="hr-HR" sz="3600" dirty="0">
              <a:latin typeface="+mn-lt"/>
            </a:endParaRPr>
          </a:p>
        </p:txBody>
      </p:sp>
      <p:sp>
        <p:nvSpPr>
          <p:cNvPr id="4" name="Čuvar mjesta sadržaja 3"/>
          <p:cNvSpPr>
            <a:spLocks noGrp="1"/>
          </p:cNvSpPr>
          <p:nvPr>
            <p:ph idx="1"/>
          </p:nvPr>
        </p:nvSpPr>
        <p:spPr/>
        <p:txBody>
          <a:bodyPr/>
          <a:lstStyle/>
          <a:p>
            <a:r>
              <a:rPr lang="hr-HR" dirty="0" smtClean="0"/>
              <a:t>Kroz Operativni program Konkurentnost i kohezija 2014-2020</a:t>
            </a:r>
          </a:p>
          <a:p>
            <a:r>
              <a:rPr lang="hr-HR" dirty="0" smtClean="0"/>
              <a:t>Iz Europskog fonda za regionalni razvoj i Kohezijskog fonda</a:t>
            </a:r>
            <a:endParaRPr lang="hr-HR" dirty="0"/>
          </a:p>
        </p:txBody>
      </p:sp>
    </p:spTree>
    <p:extLst>
      <p:ext uri="{BB962C8B-B14F-4D97-AF65-F5344CB8AC3E}">
        <p14:creationId xmlns:p14="http://schemas.microsoft.com/office/powerpoint/2010/main" val="39566679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jesta sadržaja 2"/>
          <p:cNvSpPr>
            <a:spLocks noGrp="1"/>
          </p:cNvSpPr>
          <p:nvPr>
            <p:ph idx="4294967295"/>
          </p:nvPr>
        </p:nvSpPr>
        <p:spPr>
          <a:xfrm>
            <a:off x="0" y="-806450"/>
            <a:ext cx="12192000" cy="766445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2500" lnSpcReduction="10000"/>
          </a:bodyPr>
          <a:lstStyle/>
          <a:p>
            <a:r>
              <a:rPr lang="hr-HR" dirty="0"/>
              <a:t>Šifra i naziv sheme / projekta</a:t>
            </a:r>
            <a:r>
              <a:rPr lang="hr-HR" b="1" dirty="0"/>
              <a:t>:   3a2.2.2 Razvoj poslovne infrastrukture – zone - faza 1</a:t>
            </a:r>
          </a:p>
          <a:p>
            <a:r>
              <a:rPr lang="hr-HR" dirty="0"/>
              <a:t>Naziv prioritetne osi: 3 Poslovna konkurentnost</a:t>
            </a:r>
          </a:p>
          <a:p>
            <a:r>
              <a:rPr lang="hr-HR" dirty="0"/>
              <a:t>Naziv i oznaka specifičnog cilja: 3a2 „Omogućavanje povoljnog okruženja za osnivanje i razvoj poduzeća“</a:t>
            </a:r>
          </a:p>
          <a:p>
            <a:r>
              <a:rPr lang="hr-HR" dirty="0"/>
              <a:t>Ciljevi PDP-a: Ulaganja u poslovnu infrastrukturu s ciljem poboljšanja kvalitete takve infrastrukture i usluga, a kako bi se privukla ulaganja i stvarale mogućnosti za otvaranje novih radnih mjesta u malim i srednjim poduzećima</a:t>
            </a:r>
          </a:p>
          <a:p>
            <a:r>
              <a:rPr lang="hr-HR" dirty="0"/>
              <a:t>Vrsta postupka dodjele: Ograničeni postupak dodjele</a:t>
            </a:r>
          </a:p>
          <a:p>
            <a:r>
              <a:rPr lang="hr-HR" dirty="0"/>
              <a:t>Kratki opis prihvatljivih aktivnosti: Potpora za: a) Razvoj osnovne poduzetničke infrastrukture (energije, vodoopskrbe, odvodnje, prometa i veza) unutar postojećih poslovnih / poduzetničkih zona, gdje je manjak takve infrastrukture predstavlja prepreku razvoju malog i srednjeg poduzetništva</a:t>
            </a:r>
          </a:p>
          <a:p>
            <a:r>
              <a:rPr lang="hr-HR" dirty="0"/>
              <a:t>Prihvatljivi korisnici (prijavitelji i, ako je primjenjivo, partneri): </a:t>
            </a:r>
            <a:r>
              <a:rPr lang="hr-HR" b="1" dirty="0"/>
              <a:t>Jedinice lokalne i regionalne samouprave</a:t>
            </a:r>
          </a:p>
          <a:p>
            <a:r>
              <a:rPr lang="hr-HR" dirty="0"/>
              <a:t>Indikativni iznos financijske omotnice (kn): 64.600.000,00 kn</a:t>
            </a:r>
          </a:p>
          <a:p>
            <a:r>
              <a:rPr lang="hr-HR" dirty="0"/>
              <a:t>Indikativni iznos bespovratnih sredstava koji se može dodijeliti: do 2.000.000,00</a:t>
            </a:r>
          </a:p>
          <a:p>
            <a:r>
              <a:rPr lang="hr-HR" dirty="0"/>
              <a:t>Indikativni intenzitet potpore: 55%-85%</a:t>
            </a:r>
          </a:p>
          <a:p>
            <a:r>
              <a:rPr lang="hr-HR" dirty="0"/>
              <a:t>Indikativni datum objave PDP-a: 30.03.2017.</a:t>
            </a:r>
          </a:p>
          <a:p>
            <a:r>
              <a:rPr lang="hr-HR" dirty="0"/>
              <a:t>Indikativni datum objave rezultata PDP-a: Nije poznato</a:t>
            </a:r>
          </a:p>
          <a:p>
            <a:endParaRPr lang="hr-HR" dirty="0"/>
          </a:p>
        </p:txBody>
      </p:sp>
    </p:spTree>
    <p:extLst>
      <p:ext uri="{BB962C8B-B14F-4D97-AF65-F5344CB8AC3E}">
        <p14:creationId xmlns:p14="http://schemas.microsoft.com/office/powerpoint/2010/main" val="1105430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Čuvar mjesta sadržaja 7"/>
          <p:cNvSpPr>
            <a:spLocks noGrp="1"/>
          </p:cNvSpPr>
          <p:nvPr>
            <p:ph idx="4294967295"/>
          </p:nvPr>
        </p:nvSpPr>
        <p:spPr>
          <a:xfrm>
            <a:off x="0" y="-868363"/>
            <a:ext cx="12192000" cy="772636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85000" lnSpcReduction="10000"/>
          </a:bodyPr>
          <a:lstStyle/>
          <a:p>
            <a:r>
              <a:rPr lang="hr-HR" dirty="0"/>
              <a:t>Šifra i naziv sheme / projekta: </a:t>
            </a:r>
            <a:r>
              <a:rPr lang="hr-HR" b="1" dirty="0"/>
              <a:t>4c1.4. Pilot projekt "Energetska obnova javnih zgrada"</a:t>
            </a:r>
          </a:p>
          <a:p>
            <a:r>
              <a:rPr lang="hr-HR" dirty="0"/>
              <a:t>Naziv prioritetne osi: Prioritetna os 4 Promicanje energetske učinkovitosti i obnovljivih izvora energije</a:t>
            </a:r>
          </a:p>
          <a:p>
            <a:r>
              <a:rPr lang="hr-HR" dirty="0"/>
              <a:t>Naziv i oznaka specifičnog cilja: 4c1 Smanjenje potrošnje energije u zgradama javnog sektora</a:t>
            </a:r>
          </a:p>
          <a:p>
            <a:r>
              <a:rPr lang="hr-HR" dirty="0"/>
              <a:t>Ciljevi PDP-a: Smanjenje potrošnje energije u zgradama javnog sektora (smanjenje potrošnje energije za grijanje/hlađenje (</a:t>
            </a:r>
            <a:r>
              <a:rPr lang="hr-HR" dirty="0" err="1"/>
              <a:t>QH,nd</a:t>
            </a:r>
            <a:r>
              <a:rPr lang="hr-HR" dirty="0"/>
              <a:t>) na godišnjoj razini od najmanje 50%  i korištenje obnovljivih izvora energije).</a:t>
            </a:r>
          </a:p>
          <a:p>
            <a:r>
              <a:rPr lang="hr-HR" dirty="0"/>
              <a:t>Vrsta postupka dodjele: Otvoreni postupak dodjele</a:t>
            </a:r>
          </a:p>
          <a:p>
            <a:r>
              <a:rPr lang="hr-HR" dirty="0"/>
              <a:t>Kratki opis prihvatljivih aktivnosti: Aktivnosti energetske obnove javnih zgrada: - izrada glavnog projekta energetske obnove - provedba mjera energetske učinkovitosti i korištenje obnovljivih izvora energije, horizontalne mjere - stručni nadzor građenja, projektantski nadzor, koordinator zaštite na radu tijekom građenja - energetski pregled i energetski certifikat nakon obnove - upravljanje projektom i administracija - promidžba i vidljivost projekta</a:t>
            </a:r>
          </a:p>
          <a:p>
            <a:r>
              <a:rPr lang="hr-HR" dirty="0"/>
              <a:t>Prihvatljivi korisnici (prijavitelji i, ako je primjenjivo, partneri): </a:t>
            </a:r>
            <a:r>
              <a:rPr lang="hr-HR" b="1" dirty="0"/>
              <a:t>Vlasnici/korisnici zgrada u kojima se obavlja javna djelatnost: - JLP(R)S ili RH</a:t>
            </a:r>
            <a:r>
              <a:rPr lang="hr-HR" dirty="0"/>
              <a:t> - pravne osobe u većinskom vlasništvu ili suvlasništvu JLP(R)S ili RH - ustanove čiji su osnivači JLP(R)S ili RH</a:t>
            </a:r>
          </a:p>
          <a:p>
            <a:r>
              <a:rPr lang="hr-HR" dirty="0"/>
              <a:t>Indikativni iznos financijske omotnice (kn): 570.000.000,00 kn  Indikativni iznos bespovratnih sredstava koji se može dodijeliti: 228.000.000,00 kn</a:t>
            </a:r>
          </a:p>
          <a:p>
            <a:r>
              <a:rPr lang="hr-HR" dirty="0"/>
              <a:t>Indikativni intenzitet potpore: 40%</a:t>
            </a:r>
          </a:p>
          <a:p>
            <a:r>
              <a:rPr lang="hr-HR" dirty="0"/>
              <a:t>Indikativni datum objave PDP-a: svibanj 2017.</a:t>
            </a:r>
          </a:p>
          <a:p>
            <a:r>
              <a:rPr lang="hr-HR" dirty="0"/>
              <a:t>Indikativni datum objave rezultata PDP-a: studeni 2017.</a:t>
            </a:r>
          </a:p>
          <a:p>
            <a:endParaRPr lang="hr-HR" dirty="0"/>
          </a:p>
        </p:txBody>
      </p:sp>
    </p:spTree>
    <p:extLst>
      <p:ext uri="{BB962C8B-B14F-4D97-AF65-F5344CB8AC3E}">
        <p14:creationId xmlns:p14="http://schemas.microsoft.com/office/powerpoint/2010/main" val="24174612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Čuvar mjesta sadržaja 3"/>
          <p:cNvSpPr>
            <a:spLocks noGrp="1"/>
          </p:cNvSpPr>
          <p:nvPr>
            <p:ph idx="4294967295"/>
          </p:nvPr>
        </p:nvSpPr>
        <p:spPr>
          <a:xfrm>
            <a:off x="0" y="-1131376"/>
            <a:ext cx="12192000" cy="798937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2500" lnSpcReduction="10000"/>
          </a:bodyPr>
          <a:lstStyle/>
          <a:p>
            <a:r>
              <a:rPr lang="hr-HR" dirty="0"/>
              <a:t>Šifra i naziv sheme / projekta:   </a:t>
            </a:r>
            <a:r>
              <a:rPr lang="hr-HR" b="1" dirty="0"/>
              <a:t>Gradnja i opremanje </a:t>
            </a:r>
            <a:r>
              <a:rPr lang="hr-HR" b="1" dirty="0" err="1"/>
              <a:t>reciklažnih</a:t>
            </a:r>
            <a:r>
              <a:rPr lang="hr-HR" b="1" dirty="0"/>
              <a:t> dvorišta</a:t>
            </a:r>
          </a:p>
          <a:p>
            <a:r>
              <a:rPr lang="hr-HR" dirty="0"/>
              <a:t>Naziv prioritetne osi: Prioritetna os 6 Zaštita okoliša i održivost resursa</a:t>
            </a:r>
          </a:p>
          <a:p>
            <a:r>
              <a:rPr lang="hr-HR" dirty="0"/>
              <a:t>Naziv i oznaka specifičnog cilja: 6i1 - Smanjena količina otpada koja se odlaže na odlagališta</a:t>
            </a:r>
          </a:p>
          <a:p>
            <a:r>
              <a:rPr lang="hr-HR" dirty="0"/>
              <a:t>Ciljevi PDP-a: Dodjela bespovratnih sredstava iz Kohezijskog fonda u svrhu gradnje i opremanja </a:t>
            </a:r>
            <a:r>
              <a:rPr lang="hr-HR" dirty="0" err="1"/>
              <a:t>reciklažnih</a:t>
            </a:r>
            <a:r>
              <a:rPr lang="hr-HR" dirty="0"/>
              <a:t> dvorišta čime će se doprinijeti povećanju stope odvojeno sakupljenog komunalnog otpada.</a:t>
            </a:r>
          </a:p>
          <a:p>
            <a:r>
              <a:rPr lang="hr-HR" dirty="0"/>
              <a:t>Vrsta postupka dodjele: Otvoreni trajni poziv</a:t>
            </a:r>
          </a:p>
          <a:p>
            <a:r>
              <a:rPr lang="hr-HR" dirty="0"/>
              <a:t>Kratki opis prihvatljivih aktivnosti: Aktivnosti su vezane uz gradnju i opremanje </a:t>
            </a:r>
            <a:r>
              <a:rPr lang="hr-HR" dirty="0" err="1"/>
              <a:t>reciklažnih</a:t>
            </a:r>
            <a:r>
              <a:rPr lang="hr-HR" dirty="0"/>
              <a:t> dvorišta,  nadzor građevinskih radova, tehničku pomoć te vidljivosti  i upravljanje projektom.</a:t>
            </a:r>
          </a:p>
          <a:p>
            <a:r>
              <a:rPr lang="hr-HR" dirty="0"/>
              <a:t>Prihvatljivi korisnici (prijavitelji i, ako je primjenjivo, partneri): </a:t>
            </a:r>
            <a:r>
              <a:rPr lang="hr-HR" b="1" dirty="0"/>
              <a:t>Jedinice lokalne samouprave</a:t>
            </a:r>
          </a:p>
          <a:p>
            <a:r>
              <a:rPr lang="hr-HR" dirty="0"/>
              <a:t>Indikativni iznos financijske omotnice (kn): 150.000.000,00 kn</a:t>
            </a:r>
          </a:p>
          <a:p>
            <a:r>
              <a:rPr lang="hr-HR" dirty="0"/>
              <a:t>Indikativni iznos bespovratnih sredstava koji se može dodijeliti: 127.500.000,00 kn</a:t>
            </a:r>
          </a:p>
          <a:p>
            <a:r>
              <a:rPr lang="hr-HR" dirty="0"/>
              <a:t>Indikativni intenzitet potpore: 85%</a:t>
            </a:r>
          </a:p>
          <a:p>
            <a:r>
              <a:rPr lang="hr-HR" dirty="0"/>
              <a:t>Indikativni datum objave PDP-a: 25.01.2017.</a:t>
            </a:r>
          </a:p>
          <a:p>
            <a:r>
              <a:rPr lang="hr-HR" dirty="0"/>
              <a:t>Indikativni datum objave rezultata PDP-a: N/P (Ne može se procijeniti u kojem trenutku će sva sredstva biti iskorištena)</a:t>
            </a:r>
          </a:p>
          <a:p>
            <a:endParaRPr lang="hr-HR" dirty="0"/>
          </a:p>
          <a:p>
            <a:endParaRPr lang="hr-HR" dirty="0"/>
          </a:p>
        </p:txBody>
      </p:sp>
    </p:spTree>
    <p:extLst>
      <p:ext uri="{BB962C8B-B14F-4D97-AF65-F5344CB8AC3E}">
        <p14:creationId xmlns:p14="http://schemas.microsoft.com/office/powerpoint/2010/main" val="14137277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Čuvar mjesta sadržaja 2"/>
          <p:cNvSpPr>
            <a:spLocks noGrp="1"/>
          </p:cNvSpPr>
          <p:nvPr>
            <p:ph idx="4294967295"/>
          </p:nvPr>
        </p:nvSpPr>
        <p:spPr>
          <a:xfrm>
            <a:off x="0" y="-774915"/>
            <a:ext cx="12192000" cy="7632916"/>
          </a:xfrm>
        </p:spPr>
        <p:txBody>
          <a:bodyPr>
            <a:normAutofit fontScale="92500" lnSpcReduction="10000"/>
          </a:bodyPr>
          <a:lstStyle/>
          <a:p>
            <a:r>
              <a:rPr lang="hr-HR" dirty="0"/>
              <a:t>Šifra i naziv sheme / projekta: </a:t>
            </a:r>
            <a:r>
              <a:rPr lang="hr-HR" b="1" dirty="0"/>
              <a:t>Sanacije odlagališta komunalnog otpada</a:t>
            </a:r>
          </a:p>
          <a:p>
            <a:r>
              <a:rPr lang="hr-HR" dirty="0"/>
              <a:t>Naziv prioritetne osi: Prioritetna os 6 Zaštita okoliša i održivost resursa</a:t>
            </a:r>
          </a:p>
          <a:p>
            <a:r>
              <a:rPr lang="hr-HR" dirty="0"/>
              <a:t>Naziv i oznaka specifičnog cilja: 6i1 - Smanjena količina otpada koja se odlaže na odlagališta</a:t>
            </a:r>
          </a:p>
          <a:p>
            <a:r>
              <a:rPr lang="hr-HR" dirty="0"/>
              <a:t>Ciljevi PDP-a: Dodjela bespovratnih sredstava iz Kohezijskog fonda u svrhu sanacije odlagališta komunalnog otpada  što će doprinijeti smanjenju štetnih okolišnih utjecaja neadekvatnog gospodarenja otpadom.</a:t>
            </a:r>
          </a:p>
          <a:p>
            <a:r>
              <a:rPr lang="hr-HR" dirty="0"/>
              <a:t>Vrsta postupka dodjele: Otvoreni postupak dodjele</a:t>
            </a:r>
          </a:p>
          <a:p>
            <a:r>
              <a:rPr lang="hr-HR" dirty="0"/>
              <a:t>Kratki opis prihvatljivih aktivnosti: Aktivnosti su vezane uz sanaciju odlagališta komunalnog otpada, nadzor građevinskih radova, tehničku pomoć te vidljivost i upravljanje projektom.</a:t>
            </a:r>
          </a:p>
          <a:p>
            <a:r>
              <a:rPr lang="hr-HR" dirty="0"/>
              <a:t>Prihvatljivi korisnici (prijavitelji i, ako je primjenjivo, partneri): </a:t>
            </a:r>
            <a:r>
              <a:rPr lang="hr-HR" b="1" dirty="0"/>
              <a:t>Jedinice lokalne samouprave</a:t>
            </a:r>
          </a:p>
          <a:p>
            <a:r>
              <a:rPr lang="hr-HR" dirty="0"/>
              <a:t>Indikativni iznos financijske omotnice (kn): 100.000.000,00 kn</a:t>
            </a:r>
          </a:p>
          <a:p>
            <a:r>
              <a:rPr lang="hr-HR" dirty="0"/>
              <a:t>Indikativni iznos bespovratnih sredstava koji se može dodijeliti: 85.000.000,00 kn</a:t>
            </a:r>
          </a:p>
          <a:p>
            <a:r>
              <a:rPr lang="hr-HR" dirty="0"/>
              <a:t>Indikativni intenzitet potpore: 85%</a:t>
            </a:r>
          </a:p>
          <a:p>
            <a:r>
              <a:rPr lang="hr-HR" dirty="0"/>
              <a:t>Indikativni datum objave PDP-a: 01.04.2017.</a:t>
            </a:r>
          </a:p>
          <a:p>
            <a:r>
              <a:rPr lang="hr-HR" dirty="0"/>
              <a:t>Indikativni datum objave rezultata PDP-a: N/P (Ne može se procijeniti koliko će biti prijavitelja i u kojem trenutku će sva sredstva biti iskorištena)</a:t>
            </a:r>
          </a:p>
        </p:txBody>
      </p:sp>
    </p:spTree>
    <p:extLst>
      <p:ext uri="{BB962C8B-B14F-4D97-AF65-F5344CB8AC3E}">
        <p14:creationId xmlns:p14="http://schemas.microsoft.com/office/powerpoint/2010/main" val="907907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9" name="Naslov 8"/>
          <p:cNvSpPr>
            <a:spLocks noGrp="1"/>
          </p:cNvSpPr>
          <p:nvPr>
            <p:ph type="title"/>
          </p:nvPr>
        </p:nvSpPr>
        <p:spPr>
          <a:xfrm>
            <a:off x="838200" y="1"/>
            <a:ext cx="10515600" cy="1383956"/>
          </a:xfrm>
        </p:spPr>
        <p:txBody>
          <a:bodyPr>
            <a:normAutofit/>
          </a:bodyPr>
          <a:lstStyle/>
          <a:p>
            <a:pPr algn="ctr"/>
            <a:r>
              <a:rPr lang="hr-HR" sz="3600" b="1" dirty="0" smtClean="0"/>
              <a:t>Operativni program Konkurentnost i kohezija </a:t>
            </a:r>
            <a:br>
              <a:rPr lang="hr-HR" sz="3600" b="1" dirty="0" smtClean="0"/>
            </a:br>
            <a:r>
              <a:rPr lang="hr-HR" sz="3600" b="1" dirty="0" smtClean="0"/>
              <a:t>2014. - 2020. </a:t>
            </a:r>
            <a:endParaRPr lang="hr-HR" sz="3600" b="1" dirty="0"/>
          </a:p>
        </p:txBody>
      </p:sp>
      <p:sp>
        <p:nvSpPr>
          <p:cNvPr id="10" name="Čuvar mjesta sadržaja 9"/>
          <p:cNvSpPr>
            <a:spLocks noGrp="1"/>
          </p:cNvSpPr>
          <p:nvPr>
            <p:ph idx="1"/>
          </p:nvPr>
        </p:nvSpPr>
        <p:spPr>
          <a:xfrm>
            <a:off x="838200" y="1383957"/>
            <a:ext cx="10515600" cy="5474041"/>
          </a:xfrm>
        </p:spPr>
        <p:txBody>
          <a:bodyPr>
            <a:normAutofit fontScale="92500" lnSpcReduction="20000"/>
          </a:bodyPr>
          <a:lstStyle/>
          <a:p>
            <a:pPr algn="just">
              <a:buFontTx/>
              <a:buChar char="-"/>
            </a:pPr>
            <a:r>
              <a:rPr lang="hr-HR" dirty="0" smtClean="0"/>
              <a:t>je plansko-programski dokument koji detaljnije opisuje i razrađuje mjere i aktivnosti za učinkovitu provedbu i korištenje ESI fondova.</a:t>
            </a:r>
          </a:p>
          <a:p>
            <a:pPr algn="just">
              <a:buFontTx/>
              <a:buChar char="-"/>
            </a:pPr>
            <a:r>
              <a:rPr lang="hr-HR" dirty="0" smtClean="0"/>
              <a:t>Programom se provodi kohezijska politika EU-a i doprinosi cilju Ulaganje za rast i radna mjesta kroz poticanje ulaganja u infrastrukturne investicije (u područjima prometa, energetike, zaštite okoliša, ICT-a) i pružanje potpore razvoju poduzetništva i istraživačkih djelatnosti.</a:t>
            </a:r>
          </a:p>
          <a:p>
            <a:pPr algn="just">
              <a:buFontTx/>
              <a:buChar char="-"/>
            </a:pPr>
            <a:r>
              <a:rPr lang="hr-HR" dirty="0" smtClean="0"/>
              <a:t>OPKK se sufinancira iz Europskog fonda za regionalni razvoj (EFRR) i Kohezijskog fonda (KF).</a:t>
            </a:r>
          </a:p>
          <a:p>
            <a:pPr algn="just">
              <a:buFontTx/>
              <a:buChar char="-"/>
            </a:pPr>
            <a:r>
              <a:rPr lang="hr-HR" dirty="0" smtClean="0"/>
              <a:t>EUROPSKI FOND ZA REGIONALNI RAZVOJ (European </a:t>
            </a:r>
            <a:r>
              <a:rPr lang="hr-HR" dirty="0" err="1" smtClean="0"/>
              <a:t>Regional</a:t>
            </a:r>
            <a:r>
              <a:rPr lang="hr-HR" dirty="0" smtClean="0"/>
              <a:t> Development </a:t>
            </a:r>
            <a:r>
              <a:rPr lang="hr-HR" dirty="0" err="1" smtClean="0"/>
              <a:t>Fund</a:t>
            </a:r>
            <a:r>
              <a:rPr lang="hr-HR" dirty="0" smtClean="0"/>
              <a:t> – ERDF) strukturni je fond namijenjen državama članicama EU za ulaganja u malo i srednje poduzetništvo, proizvodnju, jačanje turističke ponude, ulaganja u informatičko društvo te regionalnu i lokalnu infrastrukturu.</a:t>
            </a:r>
          </a:p>
          <a:p>
            <a:pPr algn="just">
              <a:buFontTx/>
              <a:buChar char="-"/>
            </a:pPr>
            <a:r>
              <a:rPr lang="hr-HR" dirty="0" smtClean="0"/>
              <a:t>Kohezijski fond je instrument namijenjen najmanje razvijenim državama članicama EU za provedbu projekata kojima se poboljšavaju okoliš i prometna infrastruktura koja je  dio transeuropske prometne mreže (veliki nacionalni projekti).</a:t>
            </a:r>
          </a:p>
          <a:p>
            <a:pPr algn="just">
              <a:buFontTx/>
              <a:buChar char="-"/>
            </a:pPr>
            <a:endParaRPr lang="hr-HR" dirty="0" smtClean="0"/>
          </a:p>
          <a:p>
            <a:pPr algn="just"/>
            <a:endParaRPr lang="hr-HR" dirty="0"/>
          </a:p>
        </p:txBody>
      </p:sp>
    </p:spTree>
    <p:extLst>
      <p:ext uri="{BB962C8B-B14F-4D97-AF65-F5344CB8AC3E}">
        <p14:creationId xmlns:p14="http://schemas.microsoft.com/office/powerpoint/2010/main" val="19655146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Čuvar mjesta sadržaja 2"/>
          <p:cNvSpPr>
            <a:spLocks noGrp="1"/>
          </p:cNvSpPr>
          <p:nvPr>
            <p:ph idx="4294967295"/>
          </p:nvPr>
        </p:nvSpPr>
        <p:spPr>
          <a:xfrm>
            <a:off x="0" y="-868363"/>
            <a:ext cx="12192000" cy="772636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2500" lnSpcReduction="20000"/>
          </a:bodyPr>
          <a:lstStyle/>
          <a:p>
            <a:r>
              <a:rPr lang="hr-HR" dirty="0"/>
              <a:t>Šifra i naziv sheme / projekta:   </a:t>
            </a:r>
            <a:r>
              <a:rPr lang="hr-HR" b="1" dirty="0"/>
              <a:t>Implementacija programa edukativnih aktivnosti</a:t>
            </a:r>
          </a:p>
          <a:p>
            <a:r>
              <a:rPr lang="hr-HR" dirty="0"/>
              <a:t>Naziv prioritetne osi: Prioritetna os 6 Zaštita okoliša i održivost resursa</a:t>
            </a:r>
          </a:p>
          <a:p>
            <a:r>
              <a:rPr lang="hr-HR" dirty="0"/>
              <a:t>Naziv i oznaka specifičnog cilja: 6i1 - Smanjena količina otpada koja se odlaže na odlagališta</a:t>
            </a:r>
          </a:p>
          <a:p>
            <a:r>
              <a:rPr lang="hr-HR" dirty="0"/>
              <a:t>Ciljevi PDP-a: Dodjela bespovratnih sredstava iz Kohezijskog fonda u svrhu implementacije programa edukativnih aktivnosti u svrhu jačanja svjesnosti o gospodarenju otpadom.</a:t>
            </a:r>
          </a:p>
          <a:p>
            <a:r>
              <a:rPr lang="hr-HR" dirty="0"/>
              <a:t>Vrsta postupka dodjele: Otvoreni postupak dodjele</a:t>
            </a:r>
          </a:p>
          <a:p>
            <a:r>
              <a:rPr lang="hr-HR" dirty="0"/>
              <a:t>Kratki opis prihvatljivih aktivnosti: Aktivnosti su vezane uz provedbu programa edukativnih aktivnosti podizanja javne svijesti s ciljem smanjenja stvaranja otpada, povećanja odvojenog skupljanja i ponovnog korištenja, nabavu komunalnih vozila za prikupljanje otpada te tehničku pomoć, vidljivost i upravljanje projektom.</a:t>
            </a:r>
          </a:p>
          <a:p>
            <a:r>
              <a:rPr lang="hr-HR" dirty="0"/>
              <a:t>Prihvatljivi korisnici (prijavitelji i, ako je primjenjivo, partneri): </a:t>
            </a:r>
            <a:r>
              <a:rPr lang="hr-HR" b="1" dirty="0"/>
              <a:t>Jedinice lokalne samouprave</a:t>
            </a:r>
          </a:p>
          <a:p>
            <a:r>
              <a:rPr lang="hr-HR" dirty="0"/>
              <a:t>Indikativni iznos financijske omotnice (kn): 50.000.000,00 kn </a:t>
            </a:r>
          </a:p>
          <a:p>
            <a:r>
              <a:rPr lang="hr-HR" dirty="0"/>
              <a:t>Indikativni iznos bespovratnih sredstava koji se može dodijeliti: 42.500.000,00 kn</a:t>
            </a:r>
          </a:p>
          <a:p>
            <a:r>
              <a:rPr lang="hr-HR" dirty="0"/>
              <a:t>Indikativni intenzitet potpore: 85%</a:t>
            </a:r>
          </a:p>
          <a:p>
            <a:r>
              <a:rPr lang="hr-HR" dirty="0"/>
              <a:t> Indikativni datum objave PDP-a: 01.05.2017.</a:t>
            </a:r>
          </a:p>
          <a:p>
            <a:r>
              <a:rPr lang="hr-HR" dirty="0"/>
              <a:t>Indikativni datum objave rezultata PDP-a: N/P (Ne može se procijeniti koliko će biti prijavitelja i u kojem trenutku će sva sredstva biti iskorištena)</a:t>
            </a:r>
          </a:p>
          <a:p>
            <a:endParaRPr lang="hr-HR" dirty="0"/>
          </a:p>
        </p:txBody>
      </p:sp>
    </p:spTree>
    <p:extLst>
      <p:ext uri="{BB962C8B-B14F-4D97-AF65-F5344CB8AC3E}">
        <p14:creationId xmlns:p14="http://schemas.microsoft.com/office/powerpoint/2010/main" val="42087237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Čuvar mjesta sadržaja 2"/>
          <p:cNvSpPr>
            <a:spLocks noGrp="1"/>
          </p:cNvSpPr>
          <p:nvPr>
            <p:ph idx="4294967295"/>
          </p:nvPr>
        </p:nvSpPr>
        <p:spPr>
          <a:xfrm>
            <a:off x="0" y="-852488"/>
            <a:ext cx="12192000" cy="771048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2500" lnSpcReduction="20000"/>
          </a:bodyPr>
          <a:lstStyle/>
          <a:p>
            <a:r>
              <a:rPr lang="hr-HR" dirty="0"/>
              <a:t>Šifra i naziv sheme / projekta:   </a:t>
            </a:r>
            <a:r>
              <a:rPr lang="hr-HR" b="1" dirty="0"/>
              <a:t>Izgradnja </a:t>
            </a:r>
            <a:r>
              <a:rPr lang="hr-HR" b="1" dirty="0" err="1"/>
              <a:t>sortirnica</a:t>
            </a:r>
            <a:r>
              <a:rPr lang="hr-HR" b="1" dirty="0"/>
              <a:t> za odvojeno prikupljeni otpad</a:t>
            </a:r>
          </a:p>
          <a:p>
            <a:r>
              <a:rPr lang="hr-HR" dirty="0"/>
              <a:t>Naziv prioritetne osi: Prioritetna os 6 Zaštita okoliša i održivost resursa</a:t>
            </a:r>
          </a:p>
          <a:p>
            <a:r>
              <a:rPr lang="hr-HR" dirty="0"/>
              <a:t>Naziv i oznaka specifičnog cilja: 6i1 - Smanjena količina otpada koja se odlaže na odlagališta</a:t>
            </a:r>
          </a:p>
          <a:p>
            <a:r>
              <a:rPr lang="hr-HR" dirty="0"/>
              <a:t>Ciljevi PDP-a: Dodjela bespovratnih sredstava iz Kohezijskog fonda u svrhu izgradnje </a:t>
            </a:r>
            <a:r>
              <a:rPr lang="hr-HR" dirty="0" err="1"/>
              <a:t>sortirnica</a:t>
            </a:r>
            <a:r>
              <a:rPr lang="hr-HR" dirty="0"/>
              <a:t> za odvojeno prikupljenog otpada što će doprinijeti smanjenju štetnih okolišnih utjecaja neadekvatnog gospodarenja otpadom.</a:t>
            </a:r>
          </a:p>
          <a:p>
            <a:r>
              <a:rPr lang="hr-HR" dirty="0"/>
              <a:t>Vrsta postupka dodjele: Otvoreni postupak dodjele</a:t>
            </a:r>
          </a:p>
          <a:p>
            <a:r>
              <a:rPr lang="hr-HR" dirty="0"/>
              <a:t>Kratki opis prihvatljivih aktivnosti: Aktivnosti su vezane uz gradnju i opremanje </a:t>
            </a:r>
            <a:r>
              <a:rPr lang="hr-HR" dirty="0" err="1"/>
              <a:t>sortirnica</a:t>
            </a:r>
            <a:r>
              <a:rPr lang="hr-HR" dirty="0"/>
              <a:t>,  nadzor građevinskih radova, tehničku pomoć te vidljivosti  i upravljanje projektom.</a:t>
            </a:r>
          </a:p>
          <a:p>
            <a:r>
              <a:rPr lang="hr-HR" dirty="0"/>
              <a:t>Prihvatljivi korisnici (prijavitelji i, ako je primjenjivo, partneri):</a:t>
            </a:r>
            <a:r>
              <a:rPr lang="hr-HR" b="1" dirty="0"/>
              <a:t>Jedinice lokalne samouprave</a:t>
            </a:r>
          </a:p>
          <a:p>
            <a:r>
              <a:rPr lang="hr-HR" dirty="0"/>
              <a:t>Indikativni iznos financijske omotnice (kn): 50.000.000,00 kn </a:t>
            </a:r>
          </a:p>
          <a:p>
            <a:r>
              <a:rPr lang="hr-HR" dirty="0"/>
              <a:t>Indikativni iznos bespovratnih sredstava koji se može dodijeliti: nije definirano </a:t>
            </a:r>
          </a:p>
          <a:p>
            <a:r>
              <a:rPr lang="hr-HR" dirty="0"/>
              <a:t>Indikativni intenzitet potpore: Intenzitet će se definirati nakon izrade po izrađenom programu državnih potpora</a:t>
            </a:r>
          </a:p>
          <a:p>
            <a:r>
              <a:rPr lang="hr-HR" dirty="0"/>
              <a:t>Indikativni datum objave PDP-a: 01.10.2017.</a:t>
            </a:r>
          </a:p>
          <a:p>
            <a:r>
              <a:rPr lang="hr-HR" dirty="0"/>
              <a:t>Indikativni datum objave rezultata PDP-a:  N/P(Ne može se procijeniti koliko će biti prijavitelja i u kojem trenutku će sva sredstva biti iskorištena) </a:t>
            </a:r>
          </a:p>
          <a:p>
            <a:endParaRPr lang="hr-HR" dirty="0"/>
          </a:p>
          <a:p>
            <a:endParaRPr lang="hr-HR" dirty="0"/>
          </a:p>
        </p:txBody>
      </p:sp>
    </p:spTree>
    <p:extLst>
      <p:ext uri="{BB962C8B-B14F-4D97-AF65-F5344CB8AC3E}">
        <p14:creationId xmlns:p14="http://schemas.microsoft.com/office/powerpoint/2010/main" val="36721967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Čuvar mjesta sadržaja 2"/>
          <p:cNvSpPr>
            <a:spLocks noGrp="1"/>
          </p:cNvSpPr>
          <p:nvPr>
            <p:ph idx="4294967295"/>
          </p:nvPr>
        </p:nvSpPr>
        <p:spPr>
          <a:xfrm>
            <a:off x="0" y="-1239863"/>
            <a:ext cx="12192000" cy="809786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2500" lnSpcReduction="10000"/>
          </a:bodyPr>
          <a:lstStyle/>
          <a:p>
            <a:r>
              <a:rPr lang="hr-HR" dirty="0"/>
              <a:t>Šifra i naziv sheme / projekta: </a:t>
            </a:r>
            <a:r>
              <a:rPr lang="hr-HR" b="1" dirty="0"/>
              <a:t>Izgradnja </a:t>
            </a:r>
            <a:r>
              <a:rPr lang="hr-HR" b="1" dirty="0" err="1"/>
              <a:t>kompostišta</a:t>
            </a:r>
            <a:r>
              <a:rPr lang="hr-HR" b="1" dirty="0"/>
              <a:t> za obradu odvojeno prikupljenog biorazgradivog otpada</a:t>
            </a:r>
          </a:p>
          <a:p>
            <a:r>
              <a:rPr lang="hr-HR" dirty="0"/>
              <a:t>Naziv prioritetne osi: Prioritetna os 6 Zaštita okoliša i održivost resursa</a:t>
            </a:r>
          </a:p>
          <a:p>
            <a:r>
              <a:rPr lang="hr-HR" dirty="0"/>
              <a:t>Naziv i oznaka specifičnog cilja: 6i1 - Smanjena količina otpada koja se odlaže na odlagališta</a:t>
            </a:r>
          </a:p>
          <a:p>
            <a:r>
              <a:rPr lang="hr-HR" dirty="0"/>
              <a:t>Ciljevi PDP-a: Dodjela bespovratnih sredstava iz Kohezijskog fonda u svrhu izgradnje </a:t>
            </a:r>
            <a:r>
              <a:rPr lang="hr-HR" dirty="0" err="1"/>
              <a:t>kompostišta</a:t>
            </a:r>
            <a:r>
              <a:rPr lang="hr-HR" dirty="0"/>
              <a:t> za odvojeno prikupljeni biorazgradivi otpad što će doprinijeti smanjenju štetnih okolišnih utjecaja neadekvatnog gospodarenja otpadom.</a:t>
            </a:r>
          </a:p>
          <a:p>
            <a:r>
              <a:rPr lang="hr-HR" dirty="0"/>
              <a:t>Vrsta postupka dodjele: Otvoreni postupak dodjele</a:t>
            </a:r>
          </a:p>
          <a:p>
            <a:r>
              <a:rPr lang="hr-HR" dirty="0"/>
              <a:t>Kratki opis prihvatljivih aktivnosti: Aktivnosti su vezane uz gradnju i opremanje </a:t>
            </a:r>
            <a:r>
              <a:rPr lang="hr-HR" dirty="0" err="1"/>
              <a:t>kompostišta</a:t>
            </a:r>
            <a:r>
              <a:rPr lang="hr-HR" dirty="0"/>
              <a:t>,  nadzor građevinskih radova, tehničku pomoć te vidljivosti  i upravljanje projektom.</a:t>
            </a:r>
          </a:p>
          <a:p>
            <a:r>
              <a:rPr lang="hr-HR" dirty="0"/>
              <a:t>Prihvatljivi korisnici (prijavitelji i, ako je primjenjivo, partneri): </a:t>
            </a:r>
            <a:r>
              <a:rPr lang="hr-HR" b="1" dirty="0"/>
              <a:t>Jedinice lokalne samouprave</a:t>
            </a:r>
          </a:p>
          <a:p>
            <a:r>
              <a:rPr lang="hr-HR" dirty="0"/>
              <a:t>Indikativni iznos financijske omotnice (kn): 30.000.000,00 kn </a:t>
            </a:r>
            <a:endParaRPr lang="hr-HR" dirty="0" smtClean="0"/>
          </a:p>
          <a:p>
            <a:r>
              <a:rPr lang="hr-HR" dirty="0"/>
              <a:t>Indikativni iznos bespovratnih sredstava koji se može dodijeliti: 25.500.000,00 kn</a:t>
            </a:r>
          </a:p>
          <a:p>
            <a:r>
              <a:rPr lang="hr-HR" dirty="0"/>
              <a:t>Indikativni intenzitet potpore: 85%</a:t>
            </a:r>
          </a:p>
          <a:p>
            <a:r>
              <a:rPr lang="hr-HR" dirty="0"/>
              <a:t>Indikativni datum objave PDP-a: 01.10.2017.</a:t>
            </a:r>
          </a:p>
          <a:p>
            <a:r>
              <a:rPr lang="hr-HR" dirty="0"/>
              <a:t>Indikativni datum objave rezultata PDP-a: N/P (Ne može se procijeniti koliko će biti prijavitelja i u kojem trenutku će sva sredstva biti iskorištena)</a:t>
            </a:r>
          </a:p>
          <a:p>
            <a:endParaRPr lang="hr-HR" dirty="0"/>
          </a:p>
        </p:txBody>
      </p:sp>
    </p:spTree>
    <p:extLst>
      <p:ext uri="{BB962C8B-B14F-4D97-AF65-F5344CB8AC3E}">
        <p14:creationId xmlns:p14="http://schemas.microsoft.com/office/powerpoint/2010/main" val="37006853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pPr algn="ctr"/>
            <a:r>
              <a:rPr lang="hr-HR" sz="5400" dirty="0" smtClean="0"/>
              <a:t>Hvala na pažnji</a:t>
            </a:r>
            <a:endParaRPr lang="hr-HR" sz="5400" dirty="0"/>
          </a:p>
        </p:txBody>
      </p:sp>
      <p:pic>
        <p:nvPicPr>
          <p:cNvPr id="5" name="Čuvar mjesta sadržaja 4"/>
          <p:cNvPicPr>
            <a:picLocks noGrp="1" noChangeAspect="1"/>
          </p:cNvPicPr>
          <p:nvPr>
            <p:ph idx="1"/>
          </p:nvPr>
        </p:nvPicPr>
        <p:blipFill>
          <a:blip r:embed="rId2"/>
          <a:stretch>
            <a:fillRect/>
          </a:stretch>
        </p:blipFill>
        <p:spPr>
          <a:xfrm>
            <a:off x="4167181" y="2553494"/>
            <a:ext cx="4460335" cy="3348000"/>
          </a:xfrm>
          <a:prstGeom prst="rect">
            <a:avLst/>
          </a:prstGeom>
        </p:spPr>
      </p:pic>
    </p:spTree>
    <p:extLst>
      <p:ext uri="{BB962C8B-B14F-4D97-AF65-F5344CB8AC3E}">
        <p14:creationId xmlns:p14="http://schemas.microsoft.com/office/powerpoint/2010/main" val="8012938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Naslov 3"/>
          <p:cNvSpPr>
            <a:spLocks noGrp="1"/>
          </p:cNvSpPr>
          <p:nvPr>
            <p:ph type="title"/>
          </p:nvPr>
        </p:nvSpPr>
        <p:spPr/>
        <p:txBody>
          <a:bodyPr>
            <a:normAutofit fontScale="90000"/>
          </a:bodyPr>
          <a:lstStyle/>
          <a:p>
            <a:r>
              <a:rPr lang="hr-HR" sz="2800" dirty="0" smtClean="0">
                <a:latin typeface="+mn-lt"/>
              </a:rPr>
              <a:t>Ukupna alokacija sredstava EU-a za OPKK iznosi 6,881 milijardi eura, od čega 4,321 milijarda eura iz Europskog fonda za regionalni razvoj (EFRR) i 2,559 milijardi eura iz Kohezijskog fonda (KF), raspodijeljenih po prioritetnim osima.</a:t>
            </a:r>
            <a:br>
              <a:rPr lang="hr-HR" sz="2800" dirty="0" smtClean="0">
                <a:latin typeface="+mn-lt"/>
              </a:rPr>
            </a:br>
            <a:r>
              <a:rPr lang="hr-HR" sz="2800" dirty="0" smtClean="0">
                <a:latin typeface="+mn-lt"/>
              </a:rPr>
              <a:t>Kada se tome pridoda obvezno sufinanciranje provedbe OPKK iz proračuna Republike Hrvatske, njegova ukupna vrijednost raste na 8,081 milijardu eura. </a:t>
            </a:r>
            <a:br>
              <a:rPr lang="hr-HR" sz="2800" dirty="0" smtClean="0">
                <a:latin typeface="+mn-lt"/>
              </a:rPr>
            </a:br>
            <a:endParaRPr lang="hr-HR" sz="2800" dirty="0">
              <a:latin typeface="+mn-lt"/>
            </a:endParaRPr>
          </a:p>
        </p:txBody>
      </p:sp>
      <p:graphicFrame>
        <p:nvGraphicFramePr>
          <p:cNvPr id="6" name="Čuvar mjesta sadržaja 5"/>
          <p:cNvGraphicFramePr>
            <a:graphicFrameLocks noGrp="1"/>
          </p:cNvGraphicFramePr>
          <p:nvPr>
            <p:ph idx="1"/>
            <p:extLst>
              <p:ext uri="{D42A27DB-BD31-4B8C-83A1-F6EECF244321}">
                <p14:modId xmlns:p14="http://schemas.microsoft.com/office/powerpoint/2010/main" val="1480801953"/>
              </p:ext>
            </p:extLst>
          </p:nvPr>
        </p:nvGraphicFramePr>
        <p:xfrm>
          <a:off x="951470" y="1690688"/>
          <a:ext cx="10144899" cy="5131562"/>
        </p:xfrm>
        <a:graphic>
          <a:graphicData uri="http://schemas.openxmlformats.org/drawingml/2006/table">
            <a:tbl>
              <a:tblPr firstRow="1" firstCol="1" bandRow="1">
                <a:tableStyleId>{5C22544A-7EE6-4342-B048-85BDC9FD1C3A}</a:tableStyleId>
              </a:tblPr>
              <a:tblGrid>
                <a:gridCol w="7854155"/>
                <a:gridCol w="2290744"/>
              </a:tblGrid>
              <a:tr h="723072">
                <a:tc gridSpan="2">
                  <a:txBody>
                    <a:bodyPr/>
                    <a:lstStyle/>
                    <a:p>
                      <a:pPr>
                        <a:lnSpc>
                          <a:spcPct val="107000"/>
                        </a:lnSpc>
                        <a:spcAft>
                          <a:spcPts val="800"/>
                        </a:spcAft>
                      </a:pPr>
                      <a:r>
                        <a:rPr lang="hr-HR" sz="2000" dirty="0">
                          <a:effectLst/>
                        </a:rPr>
                        <a:t>OP KONKURENTNOST I KOHEZIJA 2014.-2020. </a:t>
                      </a:r>
                    </a:p>
                    <a:p>
                      <a:pPr>
                        <a:lnSpc>
                          <a:spcPct val="107000"/>
                        </a:lnSpc>
                        <a:spcAft>
                          <a:spcPts val="800"/>
                        </a:spcAft>
                      </a:pPr>
                      <a:r>
                        <a:rPr lang="hr-HR" sz="2000" dirty="0">
                          <a:effectLst/>
                        </a:rPr>
                        <a:t>Raspodjela sredstava EU-a po prioritetnim osima</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hr-HR"/>
                    </a:p>
                  </a:txBody>
                  <a:tcPr/>
                </a:tc>
              </a:tr>
              <a:tr h="623714">
                <a:tc>
                  <a:txBody>
                    <a:bodyPr/>
                    <a:lstStyle/>
                    <a:p>
                      <a:pPr>
                        <a:lnSpc>
                          <a:spcPct val="107000"/>
                        </a:lnSpc>
                        <a:spcAft>
                          <a:spcPts val="0"/>
                        </a:spcAft>
                      </a:pPr>
                      <a:r>
                        <a:rPr lang="hr-HR" sz="2000" dirty="0">
                          <a:effectLst/>
                        </a:rPr>
                        <a:t> </a:t>
                      </a:r>
                    </a:p>
                    <a:p>
                      <a:pPr>
                        <a:lnSpc>
                          <a:spcPct val="107000"/>
                        </a:lnSpc>
                        <a:spcAft>
                          <a:spcPts val="0"/>
                        </a:spcAft>
                      </a:pPr>
                      <a:r>
                        <a:rPr lang="hr-HR" sz="2000" dirty="0">
                          <a:effectLst/>
                        </a:rPr>
                        <a:t>PRIORITETNA OS</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a:effectLst/>
                        </a:rPr>
                        <a:t>ALOKACIJA ESIF (EUR)</a:t>
                      </a:r>
                      <a:endParaRPr lang="hr-HR"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9796">
                <a:tc>
                  <a:txBody>
                    <a:bodyPr/>
                    <a:lstStyle/>
                    <a:p>
                      <a:pPr>
                        <a:lnSpc>
                          <a:spcPct val="107000"/>
                        </a:lnSpc>
                        <a:spcAft>
                          <a:spcPts val="0"/>
                        </a:spcAft>
                      </a:pPr>
                      <a:r>
                        <a:rPr lang="hr-HR" sz="2000" dirty="0">
                          <a:effectLst/>
                        </a:rPr>
                        <a:t>Jačanje gospodarstva primjenom istraživanja i inovacija</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a:effectLst/>
                        </a:rPr>
                        <a:t>664.792.165</a:t>
                      </a:r>
                      <a:endParaRPr lang="hr-HR"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9796">
                <a:tc>
                  <a:txBody>
                    <a:bodyPr/>
                    <a:lstStyle/>
                    <a:p>
                      <a:pPr>
                        <a:lnSpc>
                          <a:spcPct val="107000"/>
                        </a:lnSpc>
                        <a:spcAft>
                          <a:spcPts val="0"/>
                        </a:spcAft>
                      </a:pPr>
                      <a:r>
                        <a:rPr lang="hr-HR" sz="2000" dirty="0">
                          <a:effectLst/>
                        </a:rPr>
                        <a:t>Korištenje informacijske i komunikacijske tehnologije</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a:effectLst/>
                        </a:rPr>
                        <a:t>307.952.676</a:t>
                      </a:r>
                      <a:endParaRPr lang="hr-HR"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9796">
                <a:tc>
                  <a:txBody>
                    <a:bodyPr/>
                    <a:lstStyle/>
                    <a:p>
                      <a:pPr>
                        <a:lnSpc>
                          <a:spcPct val="107000"/>
                        </a:lnSpc>
                        <a:spcAft>
                          <a:spcPts val="0"/>
                        </a:spcAft>
                      </a:pPr>
                      <a:r>
                        <a:rPr lang="hr-HR" sz="2000" dirty="0">
                          <a:effectLst/>
                        </a:rPr>
                        <a:t>Poslovna konkurentnost</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a:effectLst/>
                        </a:rPr>
                        <a:t>970.000.000</a:t>
                      </a:r>
                      <a:endParaRPr lang="hr-HR"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9796">
                <a:tc>
                  <a:txBody>
                    <a:bodyPr/>
                    <a:lstStyle/>
                    <a:p>
                      <a:pPr>
                        <a:lnSpc>
                          <a:spcPct val="107000"/>
                        </a:lnSpc>
                        <a:spcAft>
                          <a:spcPts val="0"/>
                        </a:spcAft>
                      </a:pPr>
                      <a:r>
                        <a:rPr lang="hr-HR" sz="2000" dirty="0">
                          <a:effectLst/>
                        </a:rPr>
                        <a:t>Promicanje energetske učinkovitosti i obnovljivih izvora energije</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a:effectLst/>
                        </a:rPr>
                        <a:t>531.810.805</a:t>
                      </a:r>
                      <a:endParaRPr lang="hr-HR"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9796">
                <a:tc>
                  <a:txBody>
                    <a:bodyPr/>
                    <a:lstStyle/>
                    <a:p>
                      <a:pPr>
                        <a:lnSpc>
                          <a:spcPct val="107000"/>
                        </a:lnSpc>
                        <a:spcAft>
                          <a:spcPts val="0"/>
                        </a:spcAft>
                      </a:pPr>
                      <a:r>
                        <a:rPr lang="hr-HR" sz="2000" dirty="0">
                          <a:effectLst/>
                        </a:rPr>
                        <a:t>Klimatske promjene i upravljanje rizicima</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a:effectLst/>
                        </a:rPr>
                        <a:t>245.396.147</a:t>
                      </a:r>
                      <a:endParaRPr lang="hr-HR"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9796">
                <a:tc>
                  <a:txBody>
                    <a:bodyPr/>
                    <a:lstStyle/>
                    <a:p>
                      <a:pPr>
                        <a:lnSpc>
                          <a:spcPct val="107000"/>
                        </a:lnSpc>
                        <a:spcAft>
                          <a:spcPts val="0"/>
                        </a:spcAft>
                      </a:pPr>
                      <a:r>
                        <a:rPr lang="hr-HR" sz="2000" dirty="0">
                          <a:effectLst/>
                        </a:rPr>
                        <a:t>Zaštita okoliša i održivost resursa</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a:effectLst/>
                        </a:rPr>
                        <a:t>1.987.360.608</a:t>
                      </a:r>
                      <a:endParaRPr lang="hr-HR"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9796">
                <a:tc>
                  <a:txBody>
                    <a:bodyPr/>
                    <a:lstStyle/>
                    <a:p>
                      <a:pPr>
                        <a:lnSpc>
                          <a:spcPct val="107000"/>
                        </a:lnSpc>
                        <a:spcAft>
                          <a:spcPts val="0"/>
                        </a:spcAft>
                      </a:pPr>
                      <a:r>
                        <a:rPr lang="hr-HR" sz="2000" dirty="0">
                          <a:effectLst/>
                        </a:rPr>
                        <a:t>Povezanost i mobilnost </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a:effectLst/>
                        </a:rPr>
                        <a:t>1.310.205.755</a:t>
                      </a:r>
                      <a:endParaRPr lang="hr-HR"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9796">
                <a:tc>
                  <a:txBody>
                    <a:bodyPr/>
                    <a:lstStyle/>
                    <a:p>
                      <a:pPr>
                        <a:lnSpc>
                          <a:spcPct val="107000"/>
                        </a:lnSpc>
                        <a:spcAft>
                          <a:spcPts val="0"/>
                        </a:spcAft>
                      </a:pPr>
                      <a:r>
                        <a:rPr lang="hr-HR" sz="2000" dirty="0">
                          <a:effectLst/>
                        </a:rPr>
                        <a:t>Socijalno uključivanje i zdravlje</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a:effectLst/>
                        </a:rPr>
                        <a:t>356.500.000</a:t>
                      </a:r>
                      <a:endParaRPr lang="hr-HR"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9796">
                <a:tc>
                  <a:txBody>
                    <a:bodyPr/>
                    <a:lstStyle/>
                    <a:p>
                      <a:pPr>
                        <a:lnSpc>
                          <a:spcPct val="107000"/>
                        </a:lnSpc>
                        <a:spcAft>
                          <a:spcPts val="0"/>
                        </a:spcAft>
                      </a:pPr>
                      <a:r>
                        <a:rPr lang="hr-HR" sz="2000" dirty="0">
                          <a:effectLst/>
                        </a:rPr>
                        <a:t>Obrazovanje, vještine i cjeloživotno učenje</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a:effectLst/>
                        </a:rPr>
                        <a:t>270.914.791</a:t>
                      </a:r>
                      <a:endParaRPr lang="hr-HR"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9796">
                <a:tc>
                  <a:txBody>
                    <a:bodyPr/>
                    <a:lstStyle/>
                    <a:p>
                      <a:pPr>
                        <a:lnSpc>
                          <a:spcPct val="107000"/>
                        </a:lnSpc>
                        <a:spcAft>
                          <a:spcPts val="0"/>
                        </a:spcAft>
                      </a:pPr>
                      <a:r>
                        <a:rPr lang="hr-HR" sz="2000" dirty="0">
                          <a:effectLst/>
                        </a:rPr>
                        <a:t>Tehnička pomoć </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dirty="0">
                          <a:effectLst/>
                        </a:rPr>
                        <a:t>236.112.612</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623714">
                <a:tc>
                  <a:txBody>
                    <a:bodyPr/>
                    <a:lstStyle/>
                    <a:p>
                      <a:pPr>
                        <a:lnSpc>
                          <a:spcPct val="107000"/>
                        </a:lnSpc>
                        <a:spcAft>
                          <a:spcPts val="0"/>
                        </a:spcAft>
                      </a:pPr>
                      <a:r>
                        <a:rPr lang="hr-HR" sz="2000" dirty="0">
                          <a:effectLst/>
                        </a:rPr>
                        <a:t> </a:t>
                      </a:r>
                    </a:p>
                    <a:p>
                      <a:pPr>
                        <a:lnSpc>
                          <a:spcPct val="107000"/>
                        </a:lnSpc>
                        <a:spcAft>
                          <a:spcPts val="0"/>
                        </a:spcAft>
                      </a:pPr>
                      <a:r>
                        <a:rPr lang="hr-HR" sz="2000" dirty="0">
                          <a:effectLst/>
                        </a:rPr>
                        <a:t>UKUPNO</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r">
                        <a:lnSpc>
                          <a:spcPct val="107000"/>
                        </a:lnSpc>
                        <a:spcAft>
                          <a:spcPts val="0"/>
                        </a:spcAft>
                      </a:pPr>
                      <a:r>
                        <a:rPr lang="hr-HR" sz="2000" dirty="0">
                          <a:effectLst/>
                        </a:rPr>
                        <a:t> </a:t>
                      </a:r>
                    </a:p>
                    <a:p>
                      <a:pPr algn="r">
                        <a:lnSpc>
                          <a:spcPct val="107000"/>
                        </a:lnSpc>
                        <a:spcAft>
                          <a:spcPts val="0"/>
                        </a:spcAft>
                      </a:pPr>
                      <a:r>
                        <a:rPr lang="hr-HR" sz="2000" dirty="0">
                          <a:effectLst/>
                        </a:rPr>
                        <a:t>6.881.045.559</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7070705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Slika 3"/>
          <p:cNvPicPr>
            <a:picLocks noChangeAspect="1"/>
          </p:cNvPicPr>
          <p:nvPr/>
        </p:nvPicPr>
        <p:blipFill>
          <a:blip r:embed="rId2"/>
          <a:stretch>
            <a:fillRect/>
          </a:stretch>
        </p:blipFill>
        <p:spPr>
          <a:xfrm>
            <a:off x="642551" y="469556"/>
            <a:ext cx="11046941" cy="6388443"/>
          </a:xfrm>
          <a:prstGeom prst="rect">
            <a:avLst/>
          </a:prstGeom>
        </p:spPr>
      </p:pic>
    </p:spTree>
    <p:extLst>
      <p:ext uri="{BB962C8B-B14F-4D97-AF65-F5344CB8AC3E}">
        <p14:creationId xmlns:p14="http://schemas.microsoft.com/office/powerpoint/2010/main" val="35345040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a:xfrm>
            <a:off x="838200" y="365126"/>
            <a:ext cx="10515600" cy="536918"/>
          </a:xfrm>
        </p:spPr>
        <p:txBody>
          <a:bodyPr>
            <a:normAutofit fontScale="90000"/>
          </a:bodyPr>
          <a:lstStyle/>
          <a:p>
            <a:r>
              <a:rPr lang="hr-HR" sz="3600" dirty="0" smtClean="0">
                <a:latin typeface="+mn-lt"/>
              </a:rPr>
              <a:t>6. Zaštita okoliša i održivost resursa</a:t>
            </a:r>
            <a:br>
              <a:rPr lang="hr-HR" sz="3600" dirty="0" smtClean="0">
                <a:latin typeface="+mn-lt"/>
              </a:rPr>
            </a:br>
            <a:endParaRPr lang="hr-HR" sz="3600" dirty="0">
              <a:latin typeface="+mn-lt"/>
            </a:endParaRPr>
          </a:p>
        </p:txBody>
      </p:sp>
      <p:sp>
        <p:nvSpPr>
          <p:cNvPr id="3" name="Čuvar mjesta sadržaja 2"/>
          <p:cNvSpPr>
            <a:spLocks noGrp="1"/>
          </p:cNvSpPr>
          <p:nvPr>
            <p:ph idx="1"/>
          </p:nvPr>
        </p:nvSpPr>
        <p:spPr>
          <a:xfrm>
            <a:off x="838200" y="741405"/>
            <a:ext cx="10515600" cy="5435558"/>
          </a:xfrm>
        </p:spPr>
        <p:txBody>
          <a:bodyPr/>
          <a:lstStyle/>
          <a:p>
            <a:r>
              <a:rPr lang="hr-HR" dirty="0" smtClean="0"/>
              <a:t>Glavni prioriteti financiranja ove prioritetne osi su poboljšanje sustava gospodarenja otpadom s ciljem smanjenja odlaganja otpada na odlagalištima te poboljšanje sustava upravljanja vodama s ciljem razvoja sustava vodoopskrbe i odvodnje te pročišćavanja otpadnih voda. Navedeni prioriteti zahtijevaju najveća ulaganja radi osiguranja sukladnosti s pravnom stečevinom Europske unije. </a:t>
            </a:r>
          </a:p>
          <a:p>
            <a:r>
              <a:rPr lang="hr-HR" dirty="0" smtClean="0"/>
              <a:t>Financirat će se i održivo korištenje </a:t>
            </a:r>
            <a:r>
              <a:rPr lang="hr-HR" u="sng" dirty="0" smtClean="0"/>
              <a:t>kulturne i prirodne baštine </a:t>
            </a:r>
            <a:r>
              <a:rPr lang="hr-HR" dirty="0" smtClean="0"/>
              <a:t>za potrebe lokalnog razvoja, pružanje pomoći pri uspostavi područja mreže Natura 2000 EU-a i zaštite, očuvanja i ponovne uspostave biološke raznolikosti te rješavanje posebnih ekoloških pitanja povezanih s kvalitetom zraka i obnovom i ponovnim korištenjem bivših industrijskih područja.</a:t>
            </a:r>
          </a:p>
          <a:p>
            <a:endParaRPr lang="hr-HR" dirty="0"/>
          </a:p>
        </p:txBody>
      </p:sp>
    </p:spTree>
    <p:extLst>
      <p:ext uri="{BB962C8B-B14F-4D97-AF65-F5344CB8AC3E}">
        <p14:creationId xmlns:p14="http://schemas.microsoft.com/office/powerpoint/2010/main" val="4169175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Naslov 3"/>
          <p:cNvSpPr>
            <a:spLocks noGrp="1"/>
          </p:cNvSpPr>
          <p:nvPr>
            <p:ph type="title"/>
          </p:nvPr>
        </p:nvSpPr>
        <p:spPr>
          <a:xfrm>
            <a:off x="838200" y="407773"/>
            <a:ext cx="10515600" cy="1371600"/>
          </a:xfrm>
        </p:spPr>
        <p:txBody>
          <a:bodyPr>
            <a:noAutofit/>
          </a:bodyPr>
          <a:lstStyle/>
          <a:p>
            <a:r>
              <a:rPr lang="hr-HR" sz="3200" dirty="0" smtClean="0">
                <a:latin typeface="+mn-lt"/>
              </a:rPr>
              <a:t>Investicijski prioritet:</a:t>
            </a:r>
            <a:br>
              <a:rPr lang="hr-HR" sz="3200" dirty="0" smtClean="0">
                <a:latin typeface="+mn-lt"/>
              </a:rPr>
            </a:br>
            <a:r>
              <a:rPr lang="hr-HR" sz="3200" dirty="0" smtClean="0">
                <a:latin typeface="+mn-lt"/>
              </a:rPr>
              <a:t>IP 6c - Očuvanje, zaštita, promicanje i razvoj prirodne i kulturne baštine</a:t>
            </a:r>
            <a:br>
              <a:rPr lang="hr-HR" sz="3200" dirty="0" smtClean="0">
                <a:latin typeface="+mn-lt"/>
              </a:rPr>
            </a:br>
            <a:endParaRPr lang="hr-HR" sz="3200" dirty="0">
              <a:latin typeface="+mn-lt"/>
            </a:endParaRPr>
          </a:p>
        </p:txBody>
      </p:sp>
      <p:sp>
        <p:nvSpPr>
          <p:cNvPr id="5" name="Čuvar mjesta sadržaja 4"/>
          <p:cNvSpPr>
            <a:spLocks noGrp="1"/>
          </p:cNvSpPr>
          <p:nvPr>
            <p:ph idx="1"/>
          </p:nvPr>
        </p:nvSpPr>
        <p:spPr>
          <a:xfrm>
            <a:off x="838200" y="1779373"/>
            <a:ext cx="10515600" cy="4397590"/>
          </a:xfrm>
        </p:spPr>
        <p:txBody>
          <a:bodyPr>
            <a:normAutofit/>
          </a:bodyPr>
          <a:lstStyle/>
          <a:p>
            <a:pPr>
              <a:buFont typeface="Wingdings" panose="05000000000000000000" pitchFamily="2" charset="2"/>
              <a:buChar char="Ø"/>
            </a:pPr>
            <a:r>
              <a:rPr lang="hr-HR" dirty="0" smtClean="0"/>
              <a:t>Specifični cilj: </a:t>
            </a:r>
          </a:p>
          <a:p>
            <a:pPr marL="514350" indent="-514350">
              <a:buFont typeface="+mj-lt"/>
              <a:buAutoNum type="arabicPeriod"/>
            </a:pPr>
            <a:r>
              <a:rPr lang="hr-HR" dirty="0" smtClean="0"/>
              <a:t>SC 6c1 - Povećanje zapošljavanja i turističkih izdataka kroz unaprjeđenje </a:t>
            </a:r>
            <a:r>
              <a:rPr lang="hr-HR" u="sng" dirty="0" smtClean="0"/>
              <a:t>kulturne baštine</a:t>
            </a:r>
          </a:p>
          <a:p>
            <a:pPr marL="514350" indent="-514350">
              <a:buFont typeface="+mj-lt"/>
              <a:buAutoNum type="arabicPeriod"/>
            </a:pPr>
            <a:r>
              <a:rPr lang="hr-HR" dirty="0" smtClean="0"/>
              <a:t>SC 6c2 - Povećanje atraktivnosti, edukativnog kapaciteta i održivog upravljanja odredištima </a:t>
            </a:r>
            <a:r>
              <a:rPr lang="hr-HR" u="sng" dirty="0" smtClean="0"/>
              <a:t>prirodne baštine</a:t>
            </a:r>
          </a:p>
          <a:p>
            <a:pPr marL="0" indent="0">
              <a:buNone/>
            </a:pPr>
            <a:endParaRPr lang="hr-HR" dirty="0" smtClean="0"/>
          </a:p>
          <a:p>
            <a:pPr>
              <a:buFont typeface="Wingdings" panose="05000000000000000000" pitchFamily="2" charset="2"/>
              <a:buChar char="Ø"/>
            </a:pPr>
            <a:r>
              <a:rPr lang="hr-HR" dirty="0" smtClean="0"/>
              <a:t>Alokacija: 238.020.392 EUR</a:t>
            </a:r>
          </a:p>
        </p:txBody>
      </p:sp>
    </p:spTree>
    <p:extLst>
      <p:ext uri="{BB962C8B-B14F-4D97-AF65-F5344CB8AC3E}">
        <p14:creationId xmlns:p14="http://schemas.microsoft.com/office/powerpoint/2010/main" val="19415808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Čuvar mjesta sadržaja 2"/>
          <p:cNvSpPr>
            <a:spLocks noGrp="1"/>
          </p:cNvSpPr>
          <p:nvPr>
            <p:ph idx="4294967295"/>
          </p:nvPr>
        </p:nvSpPr>
        <p:spPr>
          <a:xfrm>
            <a:off x="0" y="365124"/>
            <a:ext cx="12192000" cy="6492875"/>
          </a:xfrm>
        </p:spPr>
        <p:txBody>
          <a:bodyPr>
            <a:normAutofit fontScale="92500"/>
          </a:bodyPr>
          <a:lstStyle/>
          <a:p>
            <a:pPr>
              <a:buFont typeface="Wingdings" panose="05000000000000000000" pitchFamily="2" charset="2"/>
              <a:buChar char="Ø"/>
            </a:pPr>
            <a:r>
              <a:rPr lang="hr-HR" dirty="0" smtClean="0"/>
              <a:t> Prihvatljive aktivnosti:</a:t>
            </a:r>
          </a:p>
          <a:p>
            <a:pPr marL="0" indent="0">
              <a:buNone/>
            </a:pPr>
            <a:r>
              <a:rPr lang="hr-HR" dirty="0" smtClean="0"/>
              <a:t>SC 6c1 - obnova i rekonstrukcija odredišta kulturne baštine te izgradnja infrastrukture, kao i poboljšanje usluga tim lokalitetima i stvaranje novih usluga </a:t>
            </a:r>
          </a:p>
          <a:p>
            <a:pPr marL="0" indent="0">
              <a:buNone/>
            </a:pPr>
            <a:r>
              <a:rPr lang="hr-HR" dirty="0" smtClean="0"/>
              <a:t>SC 6c1 - izrada planova upravljanja kulturnom baštinom, te konzervatorskih analiza i smjernica za određena mjesta kulturne baštine </a:t>
            </a:r>
          </a:p>
          <a:p>
            <a:pPr marL="0" indent="0">
              <a:buNone/>
            </a:pPr>
            <a:r>
              <a:rPr lang="hr-HR" dirty="0" smtClean="0"/>
              <a:t>SC 6c1 - razvoj novih turističkih proizvoda povezanih s kulturnom baštinom </a:t>
            </a:r>
          </a:p>
          <a:p>
            <a:pPr marL="0" indent="0">
              <a:buNone/>
            </a:pPr>
            <a:r>
              <a:rPr lang="hr-HR" dirty="0" smtClean="0"/>
              <a:t>SC 6c1 - promocija i obrazovanje o kulturnoj baštini, uključujući promociju i promidžbu odredišta kulturne baštine kao dio integriranog projekta u turističke svrhe </a:t>
            </a:r>
          </a:p>
          <a:p>
            <a:pPr marL="0" indent="0">
              <a:buNone/>
            </a:pPr>
            <a:r>
              <a:rPr lang="hr-HR" dirty="0" smtClean="0"/>
              <a:t>SC 6c2 - ulaganje u objekte i infrastrukturu za obrazovanje o prirodi, prvenstveno u blizini ili unutar zaštićenih područja mreže Natura 2000 </a:t>
            </a:r>
          </a:p>
          <a:p>
            <a:pPr marL="0" indent="0">
              <a:buNone/>
            </a:pPr>
            <a:r>
              <a:rPr lang="hr-HR" dirty="0" smtClean="0"/>
              <a:t>SC 6c2 - multimedijske prezentacije povijesne, znanstvene i kulturne geneze (ili razvoja) zaštićenog područja, digitalne ekspozicije, informativne i edukativne ture </a:t>
            </a:r>
          </a:p>
          <a:p>
            <a:pPr marL="0" indent="0">
              <a:buNone/>
            </a:pPr>
            <a:r>
              <a:rPr lang="hr-HR" dirty="0" smtClean="0"/>
              <a:t>SC 6c2 - inicijative za obrazovanje i podizanje svijesti javnosti te nove inicijative i suvremeni oblici interpretacije prirodne ponude </a:t>
            </a:r>
          </a:p>
          <a:p>
            <a:pPr marL="0" indent="0">
              <a:buNone/>
            </a:pPr>
            <a:r>
              <a:rPr lang="hr-HR" dirty="0" smtClean="0"/>
              <a:t>SC 6c1 i SC 6c2 - aktivnosti pripreme projekata</a:t>
            </a:r>
            <a:endParaRPr lang="hr-HR" dirty="0"/>
          </a:p>
        </p:txBody>
      </p:sp>
    </p:spTree>
    <p:extLst>
      <p:ext uri="{BB962C8B-B14F-4D97-AF65-F5344CB8AC3E}">
        <p14:creationId xmlns:p14="http://schemas.microsoft.com/office/powerpoint/2010/main" val="3074654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pPr marL="571500" indent="-571500">
              <a:buFont typeface="Wingdings" panose="05000000000000000000" pitchFamily="2" charset="2"/>
              <a:buChar char="Ø"/>
            </a:pPr>
            <a:r>
              <a:rPr lang="hr-HR" sz="3200" dirty="0" smtClean="0">
                <a:latin typeface="+mn-lt"/>
              </a:rPr>
              <a:t>Korisnici</a:t>
            </a:r>
            <a:endParaRPr lang="hr-HR" sz="3200" dirty="0">
              <a:latin typeface="+mn-lt"/>
            </a:endParaRPr>
          </a:p>
        </p:txBody>
      </p:sp>
      <p:sp>
        <p:nvSpPr>
          <p:cNvPr id="3" name="Čuvar mjesta sadržaja 2"/>
          <p:cNvSpPr>
            <a:spLocks noGrp="1"/>
          </p:cNvSpPr>
          <p:nvPr>
            <p:ph idx="1"/>
          </p:nvPr>
        </p:nvSpPr>
        <p:spPr>
          <a:xfrm>
            <a:off x="838200" y="1396314"/>
            <a:ext cx="10515600" cy="4780649"/>
          </a:xfrm>
        </p:spPr>
        <p:txBody>
          <a:bodyPr/>
          <a:lstStyle/>
          <a:p>
            <a:r>
              <a:rPr lang="hr-HR" dirty="0" smtClean="0"/>
              <a:t>SC 6c1 državna tijela i institucije, tijela regionalne i </a:t>
            </a:r>
            <a:r>
              <a:rPr lang="hr-HR" b="1" dirty="0" smtClean="0"/>
              <a:t>lokalne samouprave</a:t>
            </a:r>
            <a:r>
              <a:rPr lang="hr-HR" dirty="0" smtClean="0"/>
              <a:t>, vlasnici kulturnih dobara, lokalno stanovništvo, privatni sektor</a:t>
            </a:r>
          </a:p>
          <a:p>
            <a:r>
              <a:rPr lang="hr-HR" dirty="0" smtClean="0"/>
              <a:t>SC 6c2 državna tijela i institucije, javne ustanove za upravljanje zaštićenim područjima / područjima unutar mreže Natura 2000 na nacionalnoj i regionalnoj/ lokalnoj razini, tijela lokalne vlasti, privatni sektor, pravne osobe koje upravljaju državnim šumama i šumskim zemljištima, OCD–ovi.</a:t>
            </a:r>
          </a:p>
          <a:p>
            <a:pPr marL="0" indent="0">
              <a:buNone/>
            </a:pPr>
            <a:endParaRPr lang="hr-HR" dirty="0" smtClean="0"/>
          </a:p>
          <a:p>
            <a:pPr>
              <a:buFont typeface="Wingdings" panose="05000000000000000000" pitchFamily="2" charset="2"/>
              <a:buChar char="Ø"/>
            </a:pPr>
            <a:r>
              <a:rPr lang="hr-HR" dirty="0" smtClean="0"/>
              <a:t>  </a:t>
            </a:r>
            <a:r>
              <a:rPr lang="hr-HR" sz="3200" dirty="0" smtClean="0"/>
              <a:t>Način prijave: </a:t>
            </a:r>
            <a:r>
              <a:rPr lang="pl-PL" sz="3200" dirty="0" smtClean="0"/>
              <a:t>Otvoreni pozivi i ograničeni pozivi</a:t>
            </a:r>
            <a:r>
              <a:rPr lang="hr-HR" sz="3200" dirty="0" smtClean="0"/>
              <a:t> </a:t>
            </a:r>
            <a:endParaRPr lang="hr-HR" sz="3200" dirty="0"/>
          </a:p>
        </p:txBody>
      </p:sp>
    </p:spTree>
    <p:extLst>
      <p:ext uri="{BB962C8B-B14F-4D97-AF65-F5344CB8AC3E}">
        <p14:creationId xmlns:p14="http://schemas.microsoft.com/office/powerpoint/2010/main" val="793157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hr-HR" sz="4000" dirty="0" smtClean="0">
                <a:latin typeface="+mn-lt"/>
              </a:rPr>
              <a:t>4.  Promicanje energetske učinkovitosti i obnovljivih  izvora energije</a:t>
            </a:r>
            <a:r>
              <a:rPr lang="hr-HR" dirty="0" smtClean="0"/>
              <a:t/>
            </a:r>
            <a:br>
              <a:rPr lang="hr-HR" dirty="0" smtClean="0"/>
            </a:br>
            <a:endParaRPr lang="hr-HR" dirty="0"/>
          </a:p>
        </p:txBody>
      </p:sp>
      <p:sp>
        <p:nvSpPr>
          <p:cNvPr id="3" name="Čuvar mjesta sadržaja 2"/>
          <p:cNvSpPr>
            <a:spLocks noGrp="1"/>
          </p:cNvSpPr>
          <p:nvPr>
            <p:ph idx="1"/>
          </p:nvPr>
        </p:nvSpPr>
        <p:spPr>
          <a:xfrm>
            <a:off x="838200" y="1571223"/>
            <a:ext cx="10515600" cy="4605740"/>
          </a:xfrm>
        </p:spPr>
        <p:txBody>
          <a:bodyPr/>
          <a:lstStyle/>
          <a:p>
            <a:r>
              <a:rPr lang="hr-HR" dirty="0" smtClean="0"/>
              <a:t>Prioritetna os ima za cilj doprinijeti učinkovitom i održivom korištenju energije te smanjenju emisija stakleničkih plinova. Planirane mjere odnose se na energetsku učinkovitost i obnovljive izvore energije u </a:t>
            </a:r>
            <a:r>
              <a:rPr lang="hr-HR" dirty="0" err="1" smtClean="0"/>
              <a:t>zgradarstvu</a:t>
            </a:r>
            <a:r>
              <a:rPr lang="hr-HR" dirty="0" smtClean="0"/>
              <a:t>, proizvodnim industrijama i uslužnom sektoru te poboljšanju dijela javne energetske infrastrukture, odnosno sektora </a:t>
            </a:r>
            <a:r>
              <a:rPr lang="hr-HR" dirty="0" err="1" smtClean="0"/>
              <a:t>toplinarstva</a:t>
            </a:r>
            <a:r>
              <a:rPr lang="hr-HR" dirty="0" smtClean="0"/>
              <a:t> i javne rasvjete. Ova Prioritetna os izravno doprinosi ostvarenju energetsko-klimatskih ciljeva (20-20-20) sadržanih u strategiji EUROPA 2020.  </a:t>
            </a:r>
          </a:p>
          <a:p>
            <a:pPr marL="0" indent="0">
              <a:buNone/>
            </a:pPr>
            <a:endParaRPr lang="hr-HR" dirty="0"/>
          </a:p>
        </p:txBody>
      </p:sp>
    </p:spTree>
    <p:extLst>
      <p:ext uri="{BB962C8B-B14F-4D97-AF65-F5344CB8AC3E}">
        <p14:creationId xmlns:p14="http://schemas.microsoft.com/office/powerpoint/2010/main" val="319006770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TotalTime>
  <Words>2548</Words>
  <Application>Microsoft Office PowerPoint</Application>
  <PresentationFormat>Široki ekran</PresentationFormat>
  <Paragraphs>195</Paragraphs>
  <Slides>23</Slides>
  <Notes>0</Notes>
  <HiddenSlides>0</HiddenSlides>
  <MMClips>0</MMClips>
  <ScaleCrop>false</ScaleCrop>
  <HeadingPairs>
    <vt:vector size="6" baseType="variant">
      <vt:variant>
        <vt:lpstr>Korišteni fontovi</vt:lpstr>
      </vt:variant>
      <vt:variant>
        <vt:i4>5</vt:i4>
      </vt:variant>
      <vt:variant>
        <vt:lpstr>Tema</vt:lpstr>
      </vt:variant>
      <vt:variant>
        <vt:i4>1</vt:i4>
      </vt:variant>
      <vt:variant>
        <vt:lpstr>Naslovi slajdova</vt:lpstr>
      </vt:variant>
      <vt:variant>
        <vt:i4>23</vt:i4>
      </vt:variant>
    </vt:vector>
  </HeadingPairs>
  <TitlesOfParts>
    <vt:vector size="29" baseType="lpstr">
      <vt:lpstr>Arial</vt:lpstr>
      <vt:lpstr>Calibri</vt:lpstr>
      <vt:lpstr>Calibri Light</vt:lpstr>
      <vt:lpstr>Times New Roman</vt:lpstr>
      <vt:lpstr>Wingdings</vt:lpstr>
      <vt:lpstr>Office tema</vt:lpstr>
      <vt:lpstr>RADNI  SASTANAK  ZA  IZRADU  STRATEŠKOG RAZVOJNOG  PROGRAMA  OPĆINE  DRAŽ  ZA RAZDOBLJE  2017. – 2020.  GODINE  Draž, 14.03.2017.</vt:lpstr>
      <vt:lpstr>Operativni program Konkurentnost i kohezija  2014. - 2020. </vt:lpstr>
      <vt:lpstr>Ukupna alokacija sredstava EU-a za OPKK iznosi 6,881 milijardi eura, od čega 4,321 milijarda eura iz Europskog fonda za regionalni razvoj (EFRR) i 2,559 milijardi eura iz Kohezijskog fonda (KF), raspodijeljenih po prioritetnim osima. Kada se tome pridoda obvezno sufinanciranje provedbe OPKK iz proračuna Republike Hrvatske, njegova ukupna vrijednost raste na 8,081 milijardu eura.  </vt:lpstr>
      <vt:lpstr>PowerPoint prezentacija</vt:lpstr>
      <vt:lpstr>6. Zaštita okoliša i održivost resursa </vt:lpstr>
      <vt:lpstr>Investicijski prioritet: IP 6c - Očuvanje, zaštita, promicanje i razvoj prirodne i kulturne baštine </vt:lpstr>
      <vt:lpstr>PowerPoint prezentacija</vt:lpstr>
      <vt:lpstr>Korisnici</vt:lpstr>
      <vt:lpstr>4.  Promicanje energetske učinkovitosti i obnovljivih  izvora energije </vt:lpstr>
      <vt:lpstr>Investicijski prioritet: IP 4c – Podupiranje energetske učinkovitosti, pametnog upravljanja energijom i korištenja OIE-a u javnoj infrastrukturi, uključujući javne zgrade i u stambenom sektoru </vt:lpstr>
      <vt:lpstr>Prihvatljive aktivnosti: </vt:lpstr>
      <vt:lpstr>Specifični cilj:  SC 4c4 - Povećanje učinkovitosti sustava javne rasvjete  </vt:lpstr>
      <vt:lpstr>Investicijski prioritet: IP 6i - Ulaganje u sektor otpada </vt:lpstr>
      <vt:lpstr>Prihvatljive aktivnosti</vt:lpstr>
      <vt:lpstr>INDIKATIVNI GODIŠNJI PLAN NATJEČAJA ZA 2017. GODINU</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Hvala na pažnji</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RADNI  SASTANAK  ZA  IZRADU  STRATEŠKOG RAZVOJNOG  PROGRAMA  OPĆINE  DRAŽ  ZA RAZDOBLJE  2017. – 2020.  GODINE</dc:title>
  <dc:creator>Ana</dc:creator>
  <cp:lastModifiedBy>Ana</cp:lastModifiedBy>
  <cp:revision>22</cp:revision>
  <dcterms:created xsi:type="dcterms:W3CDTF">2017-03-13T23:38:47Z</dcterms:created>
  <dcterms:modified xsi:type="dcterms:W3CDTF">2017-03-17T15:26:23Z</dcterms:modified>
</cp:coreProperties>
</file>