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0" r:id="rId1"/>
  </p:sldMasterIdLst>
  <p:notesMasterIdLst>
    <p:notesMasterId r:id="rId36"/>
  </p:notesMasterIdLst>
  <p:sldIdLst>
    <p:sldId id="272" r:id="rId2"/>
    <p:sldId id="349" r:id="rId3"/>
    <p:sldId id="294" r:id="rId4"/>
    <p:sldId id="290" r:id="rId5"/>
    <p:sldId id="339" r:id="rId6"/>
    <p:sldId id="321" r:id="rId7"/>
    <p:sldId id="295" r:id="rId8"/>
    <p:sldId id="307" r:id="rId9"/>
    <p:sldId id="315" r:id="rId10"/>
    <p:sldId id="308" r:id="rId11"/>
    <p:sldId id="316" r:id="rId12"/>
    <p:sldId id="309" r:id="rId13"/>
    <p:sldId id="318" r:id="rId14"/>
    <p:sldId id="310" r:id="rId15"/>
    <p:sldId id="303" r:id="rId16"/>
    <p:sldId id="297" r:id="rId17"/>
    <p:sldId id="312" r:id="rId18"/>
    <p:sldId id="322" r:id="rId19"/>
    <p:sldId id="323" r:id="rId20"/>
    <p:sldId id="324" r:id="rId21"/>
    <p:sldId id="325" r:id="rId22"/>
    <p:sldId id="326" r:id="rId23"/>
    <p:sldId id="328" r:id="rId24"/>
    <p:sldId id="329" r:id="rId25"/>
    <p:sldId id="340" r:id="rId26"/>
    <p:sldId id="341" r:id="rId27"/>
    <p:sldId id="342" r:id="rId28"/>
    <p:sldId id="348" r:id="rId29"/>
    <p:sldId id="330" r:id="rId30"/>
    <p:sldId id="331" r:id="rId31"/>
    <p:sldId id="344" r:id="rId32"/>
    <p:sldId id="332" r:id="rId33"/>
    <p:sldId id="347" r:id="rId34"/>
    <p:sldId id="336" r:id="rId3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09E1A"/>
    <a:srgbClr val="000099"/>
    <a:srgbClr val="000066"/>
    <a:srgbClr val="000000"/>
    <a:srgbClr val="BA5440"/>
    <a:srgbClr val="0571CB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2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9.xml"/><Relationship Id="rId13" Type="http://schemas.openxmlformats.org/officeDocument/2006/relationships/slide" Target="slides/slide24.xml"/><Relationship Id="rId3" Type="http://schemas.openxmlformats.org/officeDocument/2006/relationships/slide" Target="slides/slide4.xml"/><Relationship Id="rId7" Type="http://schemas.openxmlformats.org/officeDocument/2006/relationships/slide" Target="slides/slide18.xml"/><Relationship Id="rId12" Type="http://schemas.openxmlformats.org/officeDocument/2006/relationships/slide" Target="slides/slide23.xml"/><Relationship Id="rId2" Type="http://schemas.openxmlformats.org/officeDocument/2006/relationships/slide" Target="slides/slide3.xml"/><Relationship Id="rId16" Type="http://schemas.openxmlformats.org/officeDocument/2006/relationships/slide" Target="slides/slide32.xml"/><Relationship Id="rId1" Type="http://schemas.openxmlformats.org/officeDocument/2006/relationships/slide" Target="slides/slide1.xml"/><Relationship Id="rId6" Type="http://schemas.openxmlformats.org/officeDocument/2006/relationships/slide" Target="slides/slide16.xml"/><Relationship Id="rId11" Type="http://schemas.openxmlformats.org/officeDocument/2006/relationships/slide" Target="slides/slide22.xml"/><Relationship Id="rId5" Type="http://schemas.openxmlformats.org/officeDocument/2006/relationships/slide" Target="slides/slide15.xml"/><Relationship Id="rId15" Type="http://schemas.openxmlformats.org/officeDocument/2006/relationships/slide" Target="slides/slide30.xml"/><Relationship Id="rId10" Type="http://schemas.openxmlformats.org/officeDocument/2006/relationships/slide" Target="slides/slide21.xml"/><Relationship Id="rId4" Type="http://schemas.openxmlformats.org/officeDocument/2006/relationships/slide" Target="slides/slide7.xml"/><Relationship Id="rId9" Type="http://schemas.openxmlformats.org/officeDocument/2006/relationships/slide" Target="slides/slide20.xml"/><Relationship Id="rId14" Type="http://schemas.openxmlformats.org/officeDocument/2006/relationships/slide" Target="slides/slide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78E913B-A9E8-4BBF-9794-E99573211863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9602326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F7F1A9-3F83-4C0E-83BE-0D0A335BE8BC}" type="slidenum">
              <a:rPr lang="en-GB" altLang="sr-Latn-RS" smtClean="0"/>
              <a:pPr>
                <a:defRPr/>
              </a:pPr>
              <a:t>18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3667012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F7F1A9-3F83-4C0E-83BE-0D0A335BE8BC}" type="slidenum">
              <a:rPr lang="en-GB" altLang="sr-Latn-RS" smtClean="0"/>
              <a:pPr>
                <a:defRPr/>
              </a:pPr>
              <a:t>32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1922167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F7F1A9-3F83-4C0E-83BE-0D0A335BE8BC}" type="slidenum">
              <a:rPr lang="en-GB" altLang="sr-Latn-RS" smtClean="0"/>
              <a:pPr>
                <a:defRPr/>
              </a:pPr>
              <a:t>34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1911279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F7F1A9-3F83-4C0E-83BE-0D0A335BE8BC}" type="slidenum">
              <a:rPr lang="en-GB" altLang="sr-Latn-RS" smtClean="0"/>
              <a:pPr>
                <a:defRPr/>
              </a:pPr>
              <a:t>19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28035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F7F1A9-3F83-4C0E-83BE-0D0A335BE8BC}" type="slidenum">
              <a:rPr lang="en-GB" altLang="sr-Latn-RS" smtClean="0"/>
              <a:pPr>
                <a:defRPr/>
              </a:pPr>
              <a:t>20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974090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F7F1A9-3F83-4C0E-83BE-0D0A335BE8BC}" type="slidenum">
              <a:rPr lang="en-GB" altLang="sr-Latn-RS" smtClean="0"/>
              <a:pPr>
                <a:defRPr/>
              </a:pPr>
              <a:t>21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749615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F7F1A9-3F83-4C0E-83BE-0D0A335BE8BC}" type="slidenum">
              <a:rPr lang="en-GB" altLang="sr-Latn-RS" smtClean="0"/>
              <a:pPr>
                <a:defRPr/>
              </a:pPr>
              <a:t>22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076584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F7F1A9-3F83-4C0E-83BE-0D0A335BE8BC}" type="slidenum">
              <a:rPr lang="en-GB" altLang="sr-Latn-RS" smtClean="0"/>
              <a:pPr>
                <a:defRPr/>
              </a:pPr>
              <a:t>23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783435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F7F1A9-3F83-4C0E-83BE-0D0A335BE8BC}" type="slidenum">
              <a:rPr lang="en-GB" altLang="sr-Latn-RS" smtClean="0"/>
              <a:pPr>
                <a:defRPr/>
              </a:pPr>
              <a:t>24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621875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F7F1A9-3F83-4C0E-83BE-0D0A335BE8BC}" type="slidenum">
              <a:rPr lang="en-GB" altLang="sr-Latn-RS" smtClean="0"/>
              <a:pPr>
                <a:defRPr/>
              </a:pPr>
              <a:t>29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29129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F7F1A9-3F83-4C0E-83BE-0D0A335BE8BC}" type="slidenum">
              <a:rPr lang="en-GB" altLang="sr-Latn-RS" smtClean="0"/>
              <a:pPr>
                <a:defRPr/>
              </a:pPr>
              <a:t>30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138882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Uredite stil podnaslova matrice</a:t>
            </a:r>
            <a:endParaRPr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32F463-407A-4A13-B5D4-452F0A2D03C3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238741638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5579E9-ADE4-4532-9E85-14239339F25D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2586308206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8DCE2B-F83B-412F-8610-3A02383E851F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2352822264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C91FA-9D4D-4B67-BDF6-F7791898376A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65838278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DC7486-7B5A-481C-BB12-62030D9CE348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92769317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E102E7-2468-411C-BDCB-BC463485B998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655128116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298F5-315F-400B-8D67-1B8ECBB7C09F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2866081820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EAC3E0-5471-4D13-BDDD-A08E60C10AA0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76597855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C61E79-319F-4124-AD91-4D8B16FF955D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69767874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F8A359-76C9-4E75-B09D-5CB56AB80F7B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1851912545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D393B2-AA4D-4AB9-B1E0-D0000BDB62A7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2504877487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5F31872-9422-487E-A9D9-3F468E53BE07}" type="slidenum">
              <a:rPr lang="en-GB" altLang="sr-Latn-RS" smtClean="0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74481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p:transition>
    <p:cover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endParaRPr lang="hr-HR" dirty="0" smtClean="0"/>
          </a:p>
        </p:txBody>
      </p:sp>
      <p:sp>
        <p:nvSpPr>
          <p:cNvPr id="22" name="Čuvar mjesta sadržaja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hr-HR" dirty="0"/>
              <a:t>RADNI  SASTANAK  ZA  IZRADU  STRATEŠKOG RAZVOJNOG  PROGRAMA  OPĆINE  DRAŽ  ZA RAZDOBLJE  2017. – 2020.  </a:t>
            </a:r>
            <a:r>
              <a:rPr lang="hr-HR" dirty="0" smtClean="0"/>
              <a:t>GODINE</a:t>
            </a:r>
          </a:p>
          <a:p>
            <a:pPr marL="0" indent="0" algn="ctr">
              <a:buNone/>
            </a:pPr>
            <a:endParaRPr lang="hr-HR" dirty="0" smtClean="0"/>
          </a:p>
          <a:p>
            <a:pPr marL="0" indent="0" algn="ctr">
              <a:buNone/>
            </a:pPr>
            <a:endParaRPr lang="hr-HR" dirty="0"/>
          </a:p>
        </p:txBody>
      </p:sp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95288" y="2276475"/>
            <a:ext cx="85010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hr-HR" sz="3200" b="1" dirty="0">
              <a:latin typeface="Arial Narrow" pitchFamily="34" charset="0"/>
              <a:cs typeface="Segoe UI" pitchFamily="34" charset="0"/>
            </a:endParaRPr>
          </a:p>
          <a:p>
            <a:pPr algn="ctr"/>
            <a:endParaRPr lang="hr-HR" sz="3200" b="1" dirty="0">
              <a:latin typeface="Arial Narrow" pitchFamily="34" charset="0"/>
              <a:cs typeface="Segoe UI" pitchFamily="34" charset="0"/>
            </a:endParaRPr>
          </a:p>
        </p:txBody>
      </p:sp>
      <p:pic>
        <p:nvPicPr>
          <p:cNvPr id="23" name="Slika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85744"/>
            <a:ext cx="1040337" cy="1620000"/>
          </a:xfrm>
          <a:prstGeom prst="rect">
            <a:avLst/>
          </a:prstGeom>
        </p:spPr>
      </p:pic>
      <p:pic>
        <p:nvPicPr>
          <p:cNvPr id="24" name="Slika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038" y="513760"/>
            <a:ext cx="1338114" cy="720000"/>
          </a:xfrm>
          <a:prstGeom prst="rect">
            <a:avLst/>
          </a:prstGeom>
        </p:spPr>
      </p:pic>
      <p:pic>
        <p:nvPicPr>
          <p:cNvPr id="25" name="Slika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37" y="5415985"/>
            <a:ext cx="1769748" cy="900000"/>
          </a:xfrm>
          <a:prstGeom prst="rect">
            <a:avLst/>
          </a:prstGeom>
        </p:spPr>
      </p:pic>
      <p:pic>
        <p:nvPicPr>
          <p:cNvPr id="26" name="Slika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4987" y="5444424"/>
            <a:ext cx="1769748" cy="900000"/>
          </a:xfrm>
          <a:prstGeom prst="rect">
            <a:avLst/>
          </a:prstGeom>
        </p:spPr>
      </p:pic>
      <p:pic>
        <p:nvPicPr>
          <p:cNvPr id="27" name="Slika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3650" y="5583572"/>
            <a:ext cx="5291787" cy="542591"/>
          </a:xfrm>
          <a:prstGeom prst="rect">
            <a:avLst/>
          </a:prstGeom>
        </p:spPr>
      </p:pic>
      <p:pic>
        <p:nvPicPr>
          <p:cNvPr id="28" name="Slika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515" y="4616091"/>
            <a:ext cx="1643392" cy="720000"/>
          </a:xfrm>
          <a:prstGeom prst="rect">
            <a:avLst/>
          </a:prstGeom>
        </p:spPr>
      </p:pic>
      <p:pic>
        <p:nvPicPr>
          <p:cNvPr id="29" name="Slika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37065" y="4616091"/>
            <a:ext cx="1623051" cy="720000"/>
          </a:xfrm>
          <a:prstGeom prst="rect">
            <a:avLst/>
          </a:prstGeom>
        </p:spPr>
      </p:pic>
      <p:sp>
        <p:nvSpPr>
          <p:cNvPr id="30" name="Pravougaonik 29"/>
          <p:cNvSpPr/>
          <p:nvPr/>
        </p:nvSpPr>
        <p:spPr>
          <a:xfrm>
            <a:off x="2359819" y="3863181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buNone/>
            </a:pPr>
            <a:r>
              <a:rPr lang="hr-HR" sz="2000" b="1" dirty="0" smtClean="0">
                <a:latin typeface="Arial Narrow" pitchFamily="34" charset="0"/>
                <a:ea typeface="Segoe UI" pitchFamily="34" charset="0"/>
                <a:cs typeface="Andalus" pitchFamily="18" charset="-78"/>
              </a:rPr>
              <a:t>Prezentacija Interreg </a:t>
            </a:r>
            <a:r>
              <a:rPr lang="sr-Latn-CS" sz="2000" b="1" dirty="0">
                <a:latin typeface="Arial Narrow" pitchFamily="34" charset="0"/>
                <a:ea typeface="Segoe UI" pitchFamily="34" charset="0"/>
                <a:cs typeface="Andalus" pitchFamily="18" charset="-78"/>
              </a:rPr>
              <a:t>IPA</a:t>
            </a:r>
            <a:r>
              <a:rPr lang="hr-HR" sz="2000" b="1" dirty="0">
                <a:latin typeface="Arial Narrow" pitchFamily="34" charset="0"/>
                <a:ea typeface="Segoe UI" pitchFamily="34" charset="0"/>
                <a:cs typeface="Andalus" pitchFamily="18" charset="-78"/>
              </a:rPr>
              <a:t> prekogranična suradnja Hrvatske i </a:t>
            </a:r>
            <a:r>
              <a:rPr lang="sr-Latn-CS" sz="2000" b="1" dirty="0">
                <a:latin typeface="Arial Narrow" pitchFamily="34" charset="0"/>
                <a:cs typeface="Andalus" pitchFamily="18" charset="-78"/>
              </a:rPr>
              <a:t>Srbije</a:t>
            </a:r>
            <a:r>
              <a:rPr lang="hr-HR" sz="2000" b="1" dirty="0">
                <a:latin typeface="Arial Narrow" pitchFamily="34" charset="0"/>
                <a:cs typeface="Segoe UI" pitchFamily="34" charset="0"/>
              </a:rPr>
              <a:t> (programsko razdoblje 2014 – 2020)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27584" y="1039523"/>
            <a:ext cx="70659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hr-HR" sz="32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Prioriteti</a:t>
            </a:r>
            <a:endParaRPr lang="en-GB" sz="32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31749" name="Slide Number Placeholder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159AF21-07BE-44EF-AEBB-1182AED0D1B5}" type="slidenum">
              <a:rPr lang="de-DE" sz="1400"/>
              <a:pPr algn="r"/>
              <a:t>10</a:t>
            </a:fld>
            <a:endParaRPr lang="de-DE" sz="1400"/>
          </a:p>
        </p:txBody>
      </p:sp>
      <p:sp>
        <p:nvSpPr>
          <p:cNvPr id="31750" name="Text Box 5"/>
          <p:cNvSpPr txBox="1">
            <a:spLocks noChangeArrowheads="1"/>
          </p:cNvSpPr>
          <p:nvPr/>
        </p:nvSpPr>
        <p:spPr bwMode="auto">
          <a:xfrm>
            <a:off x="250825" y="2444750"/>
            <a:ext cx="860425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Arial" charset="0"/>
              <a:buNone/>
            </a:pPr>
            <a:r>
              <a:rPr lang="hr-HR" sz="1700" b="1" dirty="0"/>
              <a:t>Prioritetna os 3: Doprinošenje razvoju turizma i očuvanje kulturne i prirodne baštine:</a:t>
            </a:r>
            <a:r>
              <a:rPr lang="hr-HR" sz="1700" dirty="0"/>
              <a:t> </a:t>
            </a:r>
            <a:endParaRPr lang="hr-HR" sz="1700" dirty="0" smtClean="0"/>
          </a:p>
          <a:p>
            <a:pPr marL="285750" indent="-285750" algn="just">
              <a:buFont typeface="Arial" charset="0"/>
              <a:buNone/>
            </a:pPr>
            <a:endParaRPr lang="hr-HR" sz="1700" dirty="0"/>
          </a:p>
          <a:p>
            <a:pPr marL="285750" indent="-285750" algn="just">
              <a:buFont typeface="Wingdings" pitchFamily="2" charset="2"/>
              <a:buChar char="ý"/>
            </a:pPr>
            <a:r>
              <a:rPr lang="hr-HR" sz="1700" dirty="0"/>
              <a:t>3.1 Jačanje, diversifikacija, integracija i prekogranična turistička ponuda te bolje upravljanje dobrima kulturne i prirodne baštine  </a:t>
            </a:r>
          </a:p>
          <a:p>
            <a:pPr marL="285750" indent="-285750" algn="just">
              <a:buFont typeface="Wingdings" pitchFamily="2" charset="2"/>
              <a:buNone/>
            </a:pPr>
            <a:endParaRPr lang="hr-HR" sz="1000" dirty="0"/>
          </a:p>
          <a:p>
            <a:pPr marL="285750" indent="-285750" algn="just">
              <a:buFont typeface="Wingdings" pitchFamily="2" charset="2"/>
              <a:buNone/>
            </a:pPr>
            <a:r>
              <a:rPr lang="hr-HR" dirty="0"/>
              <a:t>    Ukupna alokacija: EUR 8,573.297,00</a:t>
            </a:r>
            <a:endParaRPr lang="hr-HR" sz="1700" dirty="0"/>
          </a:p>
          <a:p>
            <a:pPr marL="285750" indent="-285750" algn="just">
              <a:buFont typeface="Wingdings" pitchFamily="2" charset="2"/>
              <a:buNone/>
            </a:pPr>
            <a:endParaRPr lang="hr-HR" sz="1700" dirty="0"/>
          </a:p>
          <a:p>
            <a:pPr marL="285750" indent="-285750" algn="just">
              <a:buFont typeface="Wingdings" pitchFamily="2" charset="2"/>
              <a:buNone/>
            </a:pPr>
            <a:r>
              <a:rPr lang="hr-HR" sz="1500" dirty="0"/>
              <a:t>Prioritet će biti usmjeren na pružanje platforme za jačanje upravljanja turizmom u prekograničnom području da bi se povećala privlačnost turističkih odredišta. To će se postići jačanjem zajedničkog brendiranja i zaštite novih turističkih proizvoda, mapiranjem i projektiranjem zajedničkih tematskih putova, razvojem i unaprjeđivanjem javnog turizma, usluga kulture i kulturne baštine, organiziranjem zajedničkih kulturnih manifestacija te zajedničkom obukom osoblja.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57158" y="191757"/>
            <a:ext cx="8497887" cy="621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buFontTx/>
              <a:buChar char="•"/>
            </a:pPr>
            <a:r>
              <a:rPr lang="hr-HR" sz="1600" dirty="0"/>
              <a:t> Zajednički razvoj, brendiranje i promocija nišnih turističkih proizvoda: npr. lovstvo, promatranje ptica i životinja, kulturni turizam, eko turizam, sport i biciklistički turizam, turizam vina i hrane</a:t>
            </a:r>
            <a:r>
              <a:rPr lang="hr-HR" sz="1600" dirty="0" smtClean="0"/>
              <a:t>, </a:t>
            </a:r>
            <a:r>
              <a:rPr lang="hr-HR" sz="1600" dirty="0"/>
              <a:t>ruralni turizam, rekreacijski turizam, memorijalni </a:t>
            </a:r>
            <a:r>
              <a:rPr lang="hr-HR" sz="1600" dirty="0" smtClean="0"/>
              <a:t>turizam</a:t>
            </a:r>
            <a:r>
              <a:rPr lang="hr-HR" sz="1600" dirty="0"/>
              <a:t> </a:t>
            </a:r>
            <a:r>
              <a:rPr lang="hr-HR" sz="1600" dirty="0" smtClean="0"/>
              <a:t>itd.</a:t>
            </a:r>
          </a:p>
          <a:p>
            <a:pPr algn="just"/>
            <a:endParaRPr lang="hr-HR" sz="1600" dirty="0"/>
          </a:p>
          <a:p>
            <a:pPr algn="just">
              <a:buFontTx/>
              <a:buChar char="•"/>
            </a:pPr>
            <a:r>
              <a:rPr lang="hr-HR" sz="1600" dirty="0"/>
              <a:t> Zajednički razvoj i diverzifikacija prekogranične turističke ponude, usluga i kapaciteta između ostalog koristeći ICT alate: npr. standardizacija ponude smještaja, zajedničko mapiranje turističke ponude, zajedničko stvaranje platformi i mreža destinacijskog upravljanja. </a:t>
            </a:r>
          </a:p>
          <a:p>
            <a:pPr algn="just">
              <a:buFontTx/>
              <a:buChar char="•"/>
            </a:pPr>
            <a:endParaRPr lang="hr-HR" sz="1600" dirty="0"/>
          </a:p>
          <a:p>
            <a:pPr algn="just">
              <a:buFontTx/>
              <a:buChar char="•"/>
            </a:pPr>
            <a:r>
              <a:rPr lang="hr-HR" sz="1600" dirty="0"/>
              <a:t> Zajednički razvoj, zaštita brenda i promocija novih turističkih proizvoda: npr. razvoj tematskih ruta, zajednička promocija događanja i materijala, iskorištavanje područja. </a:t>
            </a:r>
          </a:p>
          <a:p>
            <a:pPr algn="just">
              <a:buFontTx/>
              <a:buChar char="•"/>
            </a:pPr>
            <a:endParaRPr lang="hr-HR" sz="1600" dirty="0"/>
          </a:p>
          <a:p>
            <a:pPr algn="just">
              <a:buFontTx/>
              <a:buChar char="•"/>
            </a:pPr>
            <a:r>
              <a:rPr lang="hr-HR" sz="1600" dirty="0"/>
              <a:t> Poboljšanje rekreacijske i manje infrastrukture: npr. pješačke staze, biciklističke rute, opremanje posjetiteljskih centara, informacijskih točaka, umreženih turističkih centara, osnovno „uljepšavanje“ prostora. </a:t>
            </a:r>
            <a:endParaRPr lang="hr-HR" sz="1600" dirty="0" smtClean="0"/>
          </a:p>
          <a:p>
            <a:pPr algn="just">
              <a:buFontTx/>
              <a:buChar char="•"/>
            </a:pPr>
            <a:endParaRPr lang="hr-HR" sz="1600" dirty="0"/>
          </a:p>
          <a:p>
            <a:pPr algn="just">
              <a:buFontTx/>
              <a:buChar char="•"/>
            </a:pPr>
            <a:r>
              <a:rPr lang="hr-HR" sz="1600" dirty="0" smtClean="0"/>
              <a:t> </a:t>
            </a:r>
            <a:r>
              <a:rPr lang="hr-HR" sz="1600" dirty="0" smtClean="0">
                <a:cs typeface="Tahoma" pitchFamily="34" charset="0"/>
              </a:rPr>
              <a:t>Omogućavanje </a:t>
            </a:r>
            <a:r>
              <a:rPr lang="hr-HR" sz="1600" dirty="0">
                <a:cs typeface="Tahoma" pitchFamily="34" charset="0"/>
              </a:rPr>
              <a:t>zajedničke kulturne suradnje između mladih, umjetničkih i kulturnih organizacija: npr. umjetničke kolonije i festivali, umjetničke manifestacije i događanja, zajedničke kazališne predstave i/ili zajednička putujuća gostovanja, itd</a:t>
            </a:r>
            <a:r>
              <a:rPr lang="hr-HR" sz="1600" dirty="0" smtClean="0">
                <a:cs typeface="Tahoma" pitchFamily="34" charset="0"/>
              </a:rPr>
              <a:t>.</a:t>
            </a:r>
          </a:p>
          <a:p>
            <a:pPr algn="just">
              <a:buFontTx/>
              <a:buChar char="•"/>
            </a:pPr>
            <a:r>
              <a:rPr lang="hr-HR" sz="1600" dirty="0">
                <a:cs typeface="Tahoma" pitchFamily="34" charset="0"/>
              </a:rPr>
              <a:t> </a:t>
            </a:r>
            <a:r>
              <a:rPr lang="hr-HR" sz="500" dirty="0" smtClean="0">
                <a:cs typeface="Tahoma" pitchFamily="34" charset="0"/>
              </a:rPr>
              <a:t> </a:t>
            </a:r>
            <a:r>
              <a:rPr lang="hr-HR" sz="1600" dirty="0" smtClean="0">
                <a:cs typeface="Tahoma" pitchFamily="34" charset="0"/>
              </a:rPr>
              <a:t>Razvoj </a:t>
            </a:r>
            <a:r>
              <a:rPr lang="hr-HR" sz="1600" dirty="0">
                <a:cs typeface="Tahoma" pitchFamily="34" charset="0"/>
              </a:rPr>
              <a:t>i implementacija zajedničkih inicijativa valorizacije, očuvanja, restauracija i revitalizacije mjesta kulturne i prirodne baštine. </a:t>
            </a:r>
          </a:p>
          <a:p>
            <a:pPr algn="just">
              <a:buFontTx/>
              <a:buChar char="•"/>
            </a:pPr>
            <a:endParaRPr lang="hr-HR" sz="1600" dirty="0" smtClean="0"/>
          </a:p>
          <a:p>
            <a:pPr algn="just">
              <a:buFontTx/>
              <a:buChar char="•"/>
            </a:pPr>
            <a:endParaRPr lang="hr-HR" sz="1600" dirty="0"/>
          </a:p>
          <a:p>
            <a:pPr algn="just">
              <a:buFontTx/>
              <a:buChar char="•"/>
            </a:pPr>
            <a:endParaRPr lang="hr-HR" sz="1600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20763" y="908720"/>
            <a:ext cx="70659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hr-HR" sz="32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Prioriteti</a:t>
            </a:r>
            <a:endParaRPr lang="en-GB" sz="32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32773" name="Slide Number Placeholder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76592F3B-A1E1-40EF-A262-AF3F5511821E}" type="slidenum">
              <a:rPr lang="de-DE" sz="1400"/>
              <a:pPr algn="r"/>
              <a:t>12</a:t>
            </a:fld>
            <a:endParaRPr lang="de-DE" sz="1400"/>
          </a:p>
        </p:txBody>
      </p:sp>
      <p:sp>
        <p:nvSpPr>
          <p:cNvPr id="32774" name="Text Box 5"/>
          <p:cNvSpPr txBox="1">
            <a:spLocks noChangeArrowheads="1"/>
          </p:cNvSpPr>
          <p:nvPr/>
        </p:nvSpPr>
        <p:spPr bwMode="auto">
          <a:xfrm>
            <a:off x="251619" y="1841500"/>
            <a:ext cx="8604250" cy="401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None/>
            </a:pPr>
            <a:r>
              <a:rPr lang="hr-HR" sz="1700" b="1" dirty="0"/>
              <a:t>Prioritetna os 4: Jačanje konkurentnosti i razvoja poslovnog okruženja u programskom području</a:t>
            </a:r>
            <a:r>
              <a:rPr lang="hr-HR" sz="1700" b="1" dirty="0" smtClean="0"/>
              <a:t>:</a:t>
            </a:r>
          </a:p>
          <a:p>
            <a:pPr marL="285750" indent="-285750" algn="just">
              <a:buFont typeface="Wingdings" pitchFamily="2" charset="2"/>
              <a:buNone/>
            </a:pPr>
            <a:endParaRPr lang="hr-HR" sz="1700" b="1" dirty="0"/>
          </a:p>
          <a:p>
            <a:pPr marL="285750" indent="-285750" algn="just">
              <a:buFont typeface="Wingdings" pitchFamily="2" charset="2"/>
              <a:buChar char="ý"/>
            </a:pPr>
            <a:r>
              <a:rPr lang="hr-HR" sz="1700" dirty="0"/>
              <a:t>4.1 Poboljšanje konkurentnosti područja obuhvaćenog programom putem jačanja suradnje između institucija poslovne podrške, obrazovnih i znanstveno-istraživačkih organizacija i poduzetnika s ciljem razvoja novih proizvoda/usluga/patenata/robnih žigova u području obuhvaćenom programom</a:t>
            </a:r>
          </a:p>
          <a:p>
            <a:pPr marL="285750" indent="-285750" algn="just">
              <a:buFont typeface="Wingdings" pitchFamily="2" charset="2"/>
              <a:buNone/>
            </a:pPr>
            <a:endParaRPr lang="hr-HR" sz="1000" dirty="0"/>
          </a:p>
          <a:p>
            <a:pPr marL="285750" indent="-285750" algn="just">
              <a:buFont typeface="Wingdings" pitchFamily="2" charset="2"/>
              <a:buNone/>
            </a:pPr>
            <a:r>
              <a:rPr lang="hr-HR" sz="1700" dirty="0"/>
              <a:t>    Ukupna alokacija: </a:t>
            </a:r>
            <a:r>
              <a:rPr lang="hr-HR" dirty="0"/>
              <a:t>EUR 7,544.501,36</a:t>
            </a:r>
          </a:p>
          <a:p>
            <a:pPr marL="285750" indent="-285750" algn="just">
              <a:buFont typeface="Wingdings" pitchFamily="2" charset="2"/>
              <a:buNone/>
            </a:pPr>
            <a:endParaRPr lang="hr-HR" dirty="0"/>
          </a:p>
          <a:p>
            <a:pPr marL="285750" indent="-285750" algn="just">
              <a:buFont typeface="Wingdings" pitchFamily="2" charset="2"/>
              <a:buNone/>
            </a:pPr>
            <a:r>
              <a:rPr lang="hr-HR" sz="1500" dirty="0"/>
              <a:t>Cilj je ovog prioriteta unaprjeđivanje aktivnosti poslovne podrške da bi, uz pomoć institucija poslovne podrške, male i srednje velike tvrtke poboljšale svoj učinak i povećale svoju konkurentnost na tržištu. Osim toga, program će biti usmjeren na promociju i uspostavu poslovnih mreža kojima će se poduprijeti zaštita proizvoda, marketing i razvoj tržišta u prekograničnom području te pristupiti rješavanju potrebe za poboljšanjem kvalitete usluga i proizvoda u programskom </a:t>
            </a:r>
            <a:r>
              <a:rPr lang="hr-HR" sz="1500" dirty="0" smtClean="0"/>
              <a:t>području.</a:t>
            </a:r>
            <a:r>
              <a:rPr lang="hr-HR" sz="1500" b="1" dirty="0"/>
              <a:t> 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357158" y="1159047"/>
            <a:ext cx="8524875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buFontTx/>
              <a:buChar char="•"/>
            </a:pPr>
            <a:r>
              <a:rPr lang="hr-HR" sz="1600" dirty="0" smtClean="0"/>
              <a:t>Osnivanje </a:t>
            </a:r>
            <a:r>
              <a:rPr lang="hr-HR" sz="1600" dirty="0"/>
              <a:t>i podrška postojećim i novim poslovnim sektorskim mrežama i organizacijama u razvoju novih proizvoda/ usluga/ patenata/ zaštitnih znakova, standardizacija, zaštita proizvoda, marketing i razvoj prekograničnih tržišta. </a:t>
            </a:r>
            <a:endParaRPr lang="hr-HR" sz="1600" dirty="0" smtClean="0"/>
          </a:p>
          <a:p>
            <a:pPr algn="just">
              <a:buFontTx/>
              <a:buChar char="•"/>
            </a:pPr>
            <a:endParaRPr lang="hr-HR" sz="1600" dirty="0"/>
          </a:p>
          <a:p>
            <a:pPr algn="just">
              <a:buFontTx/>
              <a:buChar char="•"/>
            </a:pPr>
            <a:r>
              <a:rPr lang="hr-HR" sz="1600" dirty="0"/>
              <a:t>Osnivanje i podrška razvojnim agencijama, tehnološkim i centrima kompetencija, laboratorijima, i lokalnoj ICT infrastrukturi za zajedničko korištenje tvrtki u programskom području s ciljem nadogradnje postojećih i razvoja novih proizvoda, usluga, procesa i prototipova. </a:t>
            </a:r>
            <a:endParaRPr lang="hr-HR" sz="1600" dirty="0" smtClean="0"/>
          </a:p>
          <a:p>
            <a:pPr algn="just">
              <a:buFontTx/>
              <a:buChar char="•"/>
            </a:pPr>
            <a:endParaRPr lang="hr-HR" sz="1600" dirty="0"/>
          </a:p>
          <a:p>
            <a:pPr algn="just">
              <a:buFontTx/>
              <a:buChar char="•"/>
            </a:pPr>
            <a:r>
              <a:rPr lang="hr-HR" sz="1600" dirty="0"/>
              <a:t>Razvoj i osnaživanje suradnje između javnog sektora, obrazovanja, organizacija istraživanja i razvoja i poduzetnika s ciljem unaprijeđivanja konkurentnosti primjenjujući poslovnu inovativnost temeljenu na pristupu pametnoj specijalizaciji. </a:t>
            </a:r>
            <a:endParaRPr lang="hr-HR" sz="1600" dirty="0" smtClean="0"/>
          </a:p>
          <a:p>
            <a:pPr algn="just">
              <a:buFontTx/>
              <a:buChar char="•"/>
            </a:pPr>
            <a:endParaRPr lang="hr-HR" sz="1600" dirty="0"/>
          </a:p>
          <a:p>
            <a:pPr algn="just">
              <a:buFontTx/>
              <a:buChar char="•"/>
            </a:pPr>
            <a:r>
              <a:rPr lang="hr-HR" sz="1600" dirty="0"/>
              <a:t>Prekogranični razvoj, usvajanje i razmjena najbolje prakse u primjeni ICT, novih tehnologija, procesa, proizvoda i usluga koje će direktno koristiti tvrtke između klastera i grupe poduzetnika, istraživanja i razvoja i obrazovnih institucija.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44735" y="2132856"/>
            <a:ext cx="888682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hr-HR" sz="1700" dirty="0">
                <a:cs typeface="Tahoma" pitchFamily="34" charset="0"/>
              </a:rPr>
              <a:t>Pojačana suradnja radi boljeg odgovaranja na izazove u sljedeća četiri prioritetna područja:</a:t>
            </a:r>
          </a:p>
          <a:p>
            <a:pPr>
              <a:tabLst>
                <a:tab pos="457200" algn="l"/>
              </a:tabLst>
            </a:pPr>
            <a:endParaRPr lang="hr-HR" sz="1700" dirty="0">
              <a:cs typeface="Tahoma" pitchFamily="34" charset="0"/>
            </a:endParaRPr>
          </a:p>
          <a:p>
            <a:pPr>
              <a:buFontTx/>
              <a:buChar char="•"/>
              <a:tabLst>
                <a:tab pos="457200" algn="l"/>
              </a:tabLst>
            </a:pPr>
            <a:r>
              <a:rPr lang="hr-HR" sz="1700" dirty="0">
                <a:cs typeface="Tahoma" pitchFamily="34" charset="0"/>
              </a:rPr>
              <a:t> povećavanje mjera za smanjivanje broja prirodnih katastrofa i poboljšavanje </a:t>
            </a:r>
          </a:p>
          <a:p>
            <a:pPr>
              <a:tabLst>
                <a:tab pos="457200" algn="l"/>
              </a:tabLst>
            </a:pPr>
            <a:r>
              <a:rPr lang="hr-HR" sz="1700" dirty="0">
                <a:cs typeface="Tahoma" pitchFamily="34" charset="0"/>
              </a:rPr>
              <a:t>  prevencije rizika, pripravnosti i reakcije na katastrofe</a:t>
            </a:r>
          </a:p>
          <a:p>
            <a:pPr>
              <a:tabLst>
                <a:tab pos="457200" algn="l"/>
              </a:tabLst>
            </a:pPr>
            <a:endParaRPr lang="hr-HR" sz="1700" dirty="0">
              <a:cs typeface="Tahoma" pitchFamily="34" charset="0"/>
            </a:endParaRPr>
          </a:p>
          <a:p>
            <a:pPr>
              <a:buFontTx/>
              <a:buChar char="•"/>
              <a:tabLst>
                <a:tab pos="457200" algn="l"/>
              </a:tabLst>
            </a:pPr>
            <a:r>
              <a:rPr lang="hr-HR" sz="1700" dirty="0">
                <a:cs typeface="Tahoma" pitchFamily="34" charset="0"/>
              </a:rPr>
              <a:t> povećavanje broja starijih osoba i djece kojima se pomoć socijalnih službi pruža </a:t>
            </a:r>
          </a:p>
          <a:p>
            <a:pPr>
              <a:tabLst>
                <a:tab pos="457200" algn="l"/>
              </a:tabLst>
            </a:pPr>
            <a:r>
              <a:rPr lang="hr-HR" sz="1700" dirty="0">
                <a:cs typeface="Tahoma" pitchFamily="34" charset="0"/>
              </a:rPr>
              <a:t>  putem državnih tijela, istraživanja i inovacije,</a:t>
            </a:r>
          </a:p>
          <a:p>
            <a:pPr>
              <a:buFontTx/>
              <a:buChar char="•"/>
              <a:tabLst>
                <a:tab pos="457200" algn="l"/>
              </a:tabLst>
            </a:pPr>
            <a:endParaRPr lang="hr-HR" sz="1700" dirty="0">
              <a:cs typeface="Tahoma" pitchFamily="34" charset="0"/>
            </a:endParaRPr>
          </a:p>
          <a:p>
            <a:pPr>
              <a:buFontTx/>
              <a:buChar char="•"/>
              <a:tabLst>
                <a:tab pos="457200" algn="l"/>
              </a:tabLst>
            </a:pPr>
            <a:r>
              <a:rPr lang="hr-HR" sz="1700" dirty="0">
                <a:cs typeface="Tahoma" pitchFamily="34" charset="0"/>
              </a:rPr>
              <a:t> smanjivanje potrošnje energije javnih objekata</a:t>
            </a:r>
          </a:p>
          <a:p>
            <a:pPr>
              <a:buFontTx/>
              <a:buChar char="•"/>
              <a:tabLst>
                <a:tab pos="457200" algn="l"/>
              </a:tabLst>
            </a:pPr>
            <a:endParaRPr lang="hr-HR" sz="1700" dirty="0">
              <a:cs typeface="Tahoma" pitchFamily="34" charset="0"/>
            </a:endParaRPr>
          </a:p>
          <a:p>
            <a:pPr>
              <a:buFontTx/>
              <a:buChar char="•"/>
              <a:tabLst>
                <a:tab pos="457200" algn="l"/>
              </a:tabLst>
            </a:pPr>
            <a:r>
              <a:rPr lang="hr-HR" sz="1700" dirty="0">
                <a:cs typeface="Tahoma" pitchFamily="34" charset="0"/>
              </a:rPr>
              <a:t> povećavanje broja noćenja turista</a:t>
            </a:r>
          </a:p>
          <a:p>
            <a:pPr>
              <a:buFontTx/>
              <a:buChar char="•"/>
              <a:tabLst>
                <a:tab pos="457200" algn="l"/>
              </a:tabLst>
            </a:pPr>
            <a:endParaRPr lang="hr-HR" sz="1700" dirty="0">
              <a:cs typeface="Tahoma" pitchFamily="34" charset="0"/>
            </a:endParaRPr>
          </a:p>
          <a:p>
            <a:pPr>
              <a:buFontTx/>
              <a:buChar char="•"/>
              <a:tabLst>
                <a:tab pos="457200" algn="l"/>
              </a:tabLst>
            </a:pPr>
            <a:r>
              <a:rPr lang="hr-HR" sz="1700" dirty="0">
                <a:cs typeface="Tahoma" pitchFamily="34" charset="0"/>
              </a:rPr>
              <a:t> povećavanje raspona aktivnosti </a:t>
            </a:r>
            <a:r>
              <a:rPr lang="hr-HR" sz="1700" dirty="0" err="1">
                <a:cs typeface="Tahoma" pitchFamily="34" charset="0"/>
              </a:rPr>
              <a:t>klastera</a:t>
            </a:r>
            <a:r>
              <a:rPr lang="hr-HR" sz="1700" dirty="0">
                <a:cs typeface="Tahoma" pitchFamily="34" charset="0"/>
              </a:rPr>
              <a:t> putem inovacije, novih tehnologija i ICT rješenja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3203848" y="908720"/>
            <a:ext cx="2768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hr-HR" sz="2500" b="1">
                <a:cs typeface="Tahoma" pitchFamily="34" charset="0"/>
              </a:rPr>
              <a:t>Očekivani učinci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079625"/>
            <a:ext cx="7065963" cy="1062038"/>
          </a:xfrm>
        </p:spPr>
        <p:txBody>
          <a:bodyPr/>
          <a:lstStyle/>
          <a:p>
            <a:pPr eaLnBrk="1" hangingPunct="1"/>
            <a:r>
              <a:rPr lang="hr-HR" sz="24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Razlika u odnosu na natječaje iz prethodnog financijskog razdoblja</a:t>
            </a:r>
            <a:endParaRPr lang="en-GB" sz="2400" b="1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6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A9E260B-845B-4BF5-9BD5-E81184B2D35B}" type="slidenum">
              <a:rPr lang="de-DE" smtClean="0">
                <a:cs typeface="Arial" charset="0"/>
              </a:rPr>
              <a:pPr/>
              <a:t>15</a:t>
            </a:fld>
            <a:endParaRPr lang="de-DE" smtClean="0">
              <a:cs typeface="Arial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23850" y="3714750"/>
            <a:ext cx="8613775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5750" indent="-285750" algn="ctr">
              <a:buFont typeface="Arial" charset="0"/>
              <a:buNone/>
            </a:pPr>
            <a:r>
              <a:rPr lang="hr-HR" sz="2200" dirty="0">
                <a:solidFill>
                  <a:srgbClr val="FF0000"/>
                </a:solidFill>
                <a:latin typeface="Calibri" pitchFamily="34" charset="0"/>
              </a:rPr>
              <a:t>Predfinanciranje projekata od strane samih korisnika</a:t>
            </a:r>
            <a:r>
              <a:rPr lang="hr-HR" sz="2200" dirty="0" smtClean="0">
                <a:solidFill>
                  <a:srgbClr val="FF0000"/>
                </a:solidFill>
                <a:latin typeface="Calibri" pitchFamily="34" charset="0"/>
              </a:rPr>
              <a:t>!</a:t>
            </a:r>
          </a:p>
          <a:p>
            <a:pPr marL="285750" indent="-285750" algn="ctr"/>
            <a:r>
              <a:rPr lang="hr-HR" u="sng" dirty="0" smtClean="0">
                <a:solidFill>
                  <a:srgbClr val="FF0000"/>
                </a:solidFill>
                <a:latin typeface="Calibri" pitchFamily="34" charset="0"/>
              </a:rPr>
              <a:t>Predujam:</a:t>
            </a:r>
            <a:r>
              <a:rPr lang="hr-HR" dirty="0" smtClean="0">
                <a:solidFill>
                  <a:srgbClr val="FF0000"/>
                </a:solidFill>
                <a:latin typeface="Calibri" pitchFamily="34" charset="0"/>
              </a:rPr>
              <a:t> 10% ukupne vrijednosti projekta</a:t>
            </a:r>
            <a:endParaRPr lang="hr-HR" dirty="0" smtClean="0">
              <a:latin typeface="Calibri" pitchFamily="34" charset="0"/>
            </a:endParaRPr>
          </a:p>
          <a:p>
            <a:pPr marL="285750" indent="-285750" algn="ctr">
              <a:buFont typeface="Arial" charset="0"/>
              <a:buNone/>
            </a:pPr>
            <a:endParaRPr lang="hr-HR" b="1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76672"/>
            <a:ext cx="8642350" cy="720725"/>
          </a:xfrm>
        </p:spPr>
        <p:txBody>
          <a:bodyPr/>
          <a:lstStyle/>
          <a:p>
            <a:pPr eaLnBrk="1" hangingPunct="1">
              <a:defRPr/>
            </a:pPr>
            <a:r>
              <a:rPr lang="hr-H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Primjeri projekata iz prethodnog razdoblja</a:t>
            </a:r>
            <a:endParaRPr lang="en-GB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459614-33AA-493D-B06A-5CC85D0E2E77}" type="slidenum">
              <a:rPr lang="de-DE" smtClean="0">
                <a:cs typeface="Arial" charset="0"/>
              </a:rPr>
              <a:pPr/>
              <a:t>16</a:t>
            </a:fld>
            <a:endParaRPr lang="de-DE" smtClean="0">
              <a:cs typeface="Arial" charset="0"/>
            </a:endParaRP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259372" y="1628800"/>
            <a:ext cx="88931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hu-HU" sz="1600" dirty="0">
                <a:latin typeface="Trebuchet MS" pitchFamily="34" charset="0"/>
              </a:rPr>
              <a:t>APPLE.NET 2</a:t>
            </a:r>
            <a:r>
              <a:rPr lang="hu-HU" sz="1200" dirty="0">
                <a:latin typeface="Trebuchet MS" pitchFamily="34" charset="0"/>
              </a:rPr>
              <a:t> - </a:t>
            </a:r>
            <a:r>
              <a:rPr lang="hu-HU" sz="1500" dirty="0">
                <a:latin typeface="Trebuchet MS" pitchFamily="34" charset="0"/>
              </a:rPr>
              <a:t>UMREŽAVANJEM, MARKETINGOM I STANDARDIZACIJOM KVALITETE PREMA 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hu-HU" sz="1500" dirty="0">
                <a:latin typeface="Trebuchet MS" pitchFamily="34" charset="0"/>
              </a:rPr>
              <a:t>EKONOMSKOM RAZVOJU</a:t>
            </a:r>
            <a:endParaRPr lang="hu-HU" sz="1500" b="1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hu-HU" sz="1500" b="1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hu-HU" sz="1400" b="1" dirty="0">
                <a:latin typeface="Trebuchet MS" pitchFamily="34" charset="0"/>
              </a:rPr>
              <a:t>Nositelj: </a:t>
            </a:r>
            <a:r>
              <a:rPr lang="hr-HR" sz="1400" dirty="0">
                <a:latin typeface="Trebuchet MS" pitchFamily="34" charset="0"/>
              </a:rPr>
              <a:t>Poljoprivredni institut Osijek (HR); Poljoprivredni fakultet Novi Sad (SR)</a:t>
            </a:r>
            <a:endParaRPr lang="hu-HU" sz="1400" b="1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hu-HU" sz="1400" b="1" dirty="0">
                <a:latin typeface="Trebuchet MS" pitchFamily="34" charset="0"/>
              </a:rPr>
              <a:t>Partneri: </a:t>
            </a:r>
            <a:r>
              <a:rPr lang="hr-HR" sz="1400" dirty="0" err="1">
                <a:latin typeface="Trebuchet MS" pitchFamily="34" charset="0"/>
              </a:rPr>
              <a:t>Klaster</a:t>
            </a:r>
            <a:r>
              <a:rPr lang="hr-HR" sz="1400" dirty="0">
                <a:latin typeface="Trebuchet MS" pitchFamily="34" charset="0"/>
              </a:rPr>
              <a:t> Slavonska jabuka, RRA Slavonije i Baranje</a:t>
            </a:r>
            <a:r>
              <a:rPr lang="pl-PL" sz="1400" dirty="0">
                <a:latin typeface="Trebuchet MS" pitchFamily="34" charset="0"/>
              </a:rPr>
              <a:t> </a:t>
            </a:r>
            <a:r>
              <a:rPr lang="hr-HR" sz="1400" dirty="0">
                <a:latin typeface="Trebuchet MS" pitchFamily="34" charset="0"/>
              </a:rPr>
              <a:t>(HR); Razvojna agencija Alma </a:t>
            </a:r>
            <a:r>
              <a:rPr lang="hr-HR" sz="1400" dirty="0" err="1">
                <a:latin typeface="Trebuchet MS" pitchFamily="34" charset="0"/>
              </a:rPr>
              <a:t>Mons</a:t>
            </a:r>
            <a:r>
              <a:rPr lang="hr-HR" sz="1400" dirty="0">
                <a:latin typeface="Trebuchet MS" pitchFamily="34" charset="0"/>
              </a:rPr>
              <a:t> (SR)</a:t>
            </a:r>
            <a:endParaRPr lang="hr-HR" sz="1400" b="1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hr-HR" sz="1400" b="1" dirty="0">
                <a:latin typeface="Trebuchet MS" pitchFamily="34" charset="0"/>
              </a:rPr>
              <a:t>Pridruženi partneri: </a:t>
            </a:r>
            <a:r>
              <a:rPr lang="hr-HR" sz="1400" dirty="0">
                <a:latin typeface="Trebuchet MS" pitchFamily="34" charset="0"/>
              </a:rPr>
              <a:t>Hrvatski zavod za poljoprivrednu savjetodavnu službu, OBŽ (HR)</a:t>
            </a:r>
            <a:endParaRPr lang="hu-HU" sz="1400" b="1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hu-HU" sz="1400" b="1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hu-HU" sz="1400" b="1" dirty="0">
                <a:latin typeface="Trebuchet MS" pitchFamily="34" charset="0"/>
              </a:rPr>
              <a:t>Specifični cilj projekta: </a:t>
            </a:r>
            <a:r>
              <a:rPr lang="hr-HR" sz="1400" dirty="0">
                <a:latin typeface="Trebuchet MS" pitchFamily="34" charset="0"/>
              </a:rPr>
              <a:t>povećanje konkurentnosti </a:t>
            </a:r>
            <a:r>
              <a:rPr lang="hu-HU" sz="1400" dirty="0">
                <a:latin typeface="Trebuchet MS" pitchFamily="34" charset="0"/>
              </a:rPr>
              <a:t>poljoprivred</a:t>
            </a:r>
            <a:r>
              <a:rPr lang="hr-HR" sz="1400" dirty="0" err="1">
                <a:latin typeface="Trebuchet MS" pitchFamily="34" charset="0"/>
              </a:rPr>
              <a:t>nog</a:t>
            </a:r>
            <a:r>
              <a:rPr lang="hr-HR" sz="1400" dirty="0">
                <a:latin typeface="Trebuchet MS" pitchFamily="34" charset="0"/>
              </a:rPr>
              <a:t> sektora kroz jačanje tehnologije 		   u proizvodnji voća i povećanje kvalitete proizvoda, uz jačanje prekogranične i regionalne  	   suradnje između poslovnih, znanstvenih, istraživačkih i stručnih subjekata. </a:t>
            </a:r>
            <a:endParaRPr lang="hu-HU" sz="1400" b="1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hu-HU" sz="1400" b="1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hu-HU" sz="1400" b="1" dirty="0">
                <a:latin typeface="Trebuchet MS" pitchFamily="34" charset="0"/>
              </a:rPr>
              <a:t>Ključne aktivnosti: </a:t>
            </a:r>
            <a:endParaRPr lang="hr-HR" sz="1400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400" dirty="0">
                <a:latin typeface="Trebuchet MS" pitchFamily="34" charset="0"/>
              </a:rPr>
              <a:t>Prijenos znanja i jačanje kapaciteta proizvođača.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400" dirty="0">
                <a:latin typeface="Trebuchet MS" pitchFamily="34" charset="0"/>
              </a:rPr>
              <a:t>Jačanje </a:t>
            </a:r>
            <a:r>
              <a:rPr lang="hr-HR" sz="1400" dirty="0" err="1">
                <a:latin typeface="Trebuchet MS" pitchFamily="34" charset="0"/>
              </a:rPr>
              <a:t>klastera</a:t>
            </a:r>
            <a:r>
              <a:rPr lang="hr-HR" sz="1400" dirty="0">
                <a:latin typeface="Trebuchet MS" pitchFamily="34" charset="0"/>
              </a:rPr>
              <a:t> Slavonska jabuka, stvaranje poljoprivrednog k</a:t>
            </a:r>
            <a:r>
              <a:rPr lang="pl-PL" sz="1400" dirty="0">
                <a:latin typeface="Trebuchet MS" pitchFamily="34" charset="0"/>
              </a:rPr>
              <a:t>l</a:t>
            </a:r>
            <a:r>
              <a:rPr lang="hr-HR" sz="1400" dirty="0">
                <a:latin typeface="Trebuchet MS" pitchFamily="34" charset="0"/>
              </a:rPr>
              <a:t>a</a:t>
            </a:r>
            <a:r>
              <a:rPr lang="pl-PL" sz="1400" dirty="0">
                <a:latin typeface="Trebuchet MS" pitchFamily="34" charset="0"/>
              </a:rPr>
              <a:t>ster</a:t>
            </a:r>
            <a:r>
              <a:rPr lang="hr-HR" sz="1400" dirty="0">
                <a:latin typeface="Trebuchet MS" pitchFamily="34" charset="0"/>
              </a:rPr>
              <a:t>a</a:t>
            </a:r>
            <a:r>
              <a:rPr lang="pl-PL" sz="1400" dirty="0">
                <a:latin typeface="Trebuchet MS" pitchFamily="34" charset="0"/>
              </a:rPr>
              <a:t> </a:t>
            </a:r>
            <a:r>
              <a:rPr lang="hr-HR" sz="1400" dirty="0">
                <a:latin typeface="Trebuchet MS" pitchFamily="34" charset="0"/>
              </a:rPr>
              <a:t>i robne marke za v</a:t>
            </a:r>
            <a:r>
              <a:rPr lang="pl-PL" sz="1400" dirty="0">
                <a:latin typeface="Trebuchet MS" pitchFamily="34" charset="0"/>
              </a:rPr>
              <a:t>ojvo</a:t>
            </a:r>
            <a:r>
              <a:rPr lang="hr-HR" sz="1400" dirty="0" err="1">
                <a:latin typeface="Trebuchet MS" pitchFamily="34" charset="0"/>
              </a:rPr>
              <a:t>đansku</a:t>
            </a:r>
            <a:r>
              <a:rPr lang="hr-HR" sz="1400" dirty="0">
                <a:latin typeface="Trebuchet MS" pitchFamily="34" charset="0"/>
              </a:rPr>
              <a:t> (</a:t>
            </a:r>
            <a:r>
              <a:rPr lang="hr-HR" sz="1400" dirty="0" err="1">
                <a:latin typeface="Trebuchet MS" pitchFamily="34" charset="0"/>
              </a:rPr>
              <a:t>fru</a:t>
            </a:r>
            <a:r>
              <a:rPr lang="hr-HR" sz="1400" dirty="0" err="1">
                <a:latin typeface="Arial"/>
              </a:rPr>
              <a:t>š</a:t>
            </a:r>
            <a:r>
              <a:rPr lang="hr-HR" sz="1400" dirty="0" err="1">
                <a:latin typeface="Trebuchet MS" pitchFamily="34" charset="0"/>
              </a:rPr>
              <a:t>kogorsku</a:t>
            </a:r>
            <a:r>
              <a:rPr lang="hr-HR" sz="1400" dirty="0">
                <a:latin typeface="Trebuchet MS" pitchFamily="34" charset="0"/>
              </a:rPr>
              <a:t>) jabuku.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400" dirty="0">
                <a:latin typeface="Trebuchet MS" pitchFamily="34" charset="0"/>
              </a:rPr>
              <a:t>Standardizacija proizvodnje i GLOBALGAP certifikacija.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400" dirty="0">
                <a:latin typeface="Trebuchet MS" pitchFamily="34" charset="0"/>
              </a:rPr>
              <a:t>Jačanje marketin</a:t>
            </a:r>
            <a:r>
              <a:rPr lang="hr-HR" sz="1400" dirty="0">
                <a:latin typeface="Arial"/>
              </a:rPr>
              <a:t>š</a:t>
            </a:r>
            <a:r>
              <a:rPr lang="hr-HR" sz="1400" dirty="0">
                <a:latin typeface="Trebuchet MS" pitchFamily="34" charset="0"/>
              </a:rPr>
              <a:t>kog kapaciteta proizvođača.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endParaRPr lang="hu-HU" sz="1400" b="1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hu-HU" sz="1400" b="1" dirty="0">
                <a:latin typeface="Trebuchet MS" pitchFamily="34" charset="0"/>
              </a:rPr>
              <a:t>Predviđeno trajanje projekta: </a:t>
            </a:r>
            <a:r>
              <a:rPr lang="hu-HU" sz="1400" dirty="0">
                <a:latin typeface="Trebuchet MS" pitchFamily="34" charset="0"/>
              </a:rPr>
              <a:t>24 mjeseca</a:t>
            </a:r>
            <a:endParaRPr lang="hu-HU" sz="1400" b="1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hu-HU" sz="1400" b="1" dirty="0">
                <a:latin typeface="Trebuchet MS" pitchFamily="34" charset="0"/>
              </a:rPr>
              <a:t>Ukupna vrijednost projekta: </a:t>
            </a:r>
            <a:r>
              <a:rPr lang="hu-HU" sz="1400" dirty="0">
                <a:latin typeface="Trebuchet MS" pitchFamily="34" charset="0"/>
              </a:rPr>
              <a:t>435.934,58 </a:t>
            </a:r>
            <a:r>
              <a:rPr lang="hu-HU" sz="1400" dirty="0">
                <a:latin typeface="Arial"/>
              </a:rPr>
              <a:t>€</a:t>
            </a:r>
            <a:r>
              <a:rPr lang="hu-HU" sz="1400" dirty="0">
                <a:latin typeface="Trebuchet MS" pitchFamily="34" charset="0"/>
              </a:rPr>
              <a:t> </a:t>
            </a:r>
            <a:r>
              <a:rPr lang="pl-PL" sz="1400" dirty="0">
                <a:latin typeface="Trebuchet MS" pitchFamily="34" charset="0"/>
              </a:rPr>
              <a:t>(ukupno za Hrvatsku i Srbiju)</a:t>
            </a:r>
            <a:endParaRPr lang="hu-HU" sz="1400" b="1" dirty="0">
              <a:latin typeface="Trebuchet MS" pitchFamily="34" charset="0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hu-HU" sz="1400" b="1" dirty="0">
                <a:latin typeface="Trebuchet MS" pitchFamily="34" charset="0"/>
              </a:rPr>
              <a:t>Ukupno odobrenih sredstava za područje OBŽ:   </a:t>
            </a:r>
            <a:r>
              <a:rPr lang="hu-HU" sz="1400" dirty="0">
                <a:latin typeface="Trebuchet MS" pitchFamily="34" charset="0"/>
              </a:rPr>
              <a:t>181.</a:t>
            </a:r>
            <a:r>
              <a:rPr lang="hr-HR" sz="1400" dirty="0">
                <a:latin typeface="Trebuchet MS" pitchFamily="34" charset="0"/>
              </a:rPr>
              <a:t>502</a:t>
            </a:r>
            <a:r>
              <a:rPr lang="hu-HU" sz="1400" dirty="0">
                <a:latin typeface="Trebuchet MS" pitchFamily="34" charset="0"/>
              </a:rPr>
              <a:t>,</a:t>
            </a:r>
            <a:r>
              <a:rPr lang="hr-HR" sz="1400" dirty="0">
                <a:latin typeface="Trebuchet MS" pitchFamily="34" charset="0"/>
              </a:rPr>
              <a:t>09</a:t>
            </a:r>
            <a:r>
              <a:rPr lang="hu-HU" sz="1400" dirty="0">
                <a:latin typeface="Trebuchet MS" pitchFamily="34" charset="0"/>
              </a:rPr>
              <a:t> </a:t>
            </a:r>
            <a:r>
              <a:rPr lang="hr-HR" sz="1400" dirty="0">
                <a:latin typeface="Arial"/>
              </a:rPr>
              <a:t>€</a:t>
            </a:r>
            <a:r>
              <a:rPr lang="hr-HR" sz="1400" dirty="0">
                <a:latin typeface="Trebuchet MS" pitchFamily="34" charset="0"/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Rectangle 6"/>
          <p:cNvSpPr>
            <a:spLocks noGrp="1" noChangeArrowheads="1"/>
          </p:cNvSpPr>
          <p:nvPr>
            <p:ph idx="1"/>
          </p:nvPr>
        </p:nvSpPr>
        <p:spPr>
          <a:xfrm>
            <a:off x="179512" y="1052736"/>
            <a:ext cx="8785225" cy="4525962"/>
          </a:xfrm>
          <a:noFill/>
          <a:ln/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hu-HU" sz="1400" b="1" dirty="0" smtClean="0">
                <a:latin typeface="Trebuchet MS" pitchFamily="34" charset="0"/>
              </a:rPr>
              <a:t>Naziv projekta: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hu-HU" sz="1600" dirty="0" smtClean="0">
                <a:latin typeface="Trebuchet MS" pitchFamily="34" charset="0"/>
              </a:rPr>
              <a:t>TRADICIJA ZA BUDUĆNOST</a:t>
            </a:r>
            <a:endParaRPr lang="hu-HU" sz="1600" b="1" dirty="0" smtClean="0">
              <a:latin typeface="Trebuchet MS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hu-HU" sz="1400" b="1" dirty="0" smtClean="0">
              <a:latin typeface="Trebuchet MS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hu-HU" sz="1400" b="1" dirty="0" smtClean="0">
                <a:latin typeface="Trebuchet MS" pitchFamily="34" charset="0"/>
              </a:rPr>
              <a:t>Nositelj: </a:t>
            </a:r>
            <a:r>
              <a:rPr lang="hr-HR" sz="1400" dirty="0" smtClean="0">
                <a:latin typeface="Trebuchet MS" pitchFamily="34" charset="0"/>
              </a:rPr>
              <a:t>Centar za poduzetni</a:t>
            </a:r>
            <a:r>
              <a:rPr lang="hr-HR" sz="1400" dirty="0" smtClean="0"/>
              <a:t>š</a:t>
            </a:r>
            <a:r>
              <a:rPr lang="hr-HR" sz="1400" dirty="0" smtClean="0">
                <a:latin typeface="Trebuchet MS" pitchFamily="34" charset="0"/>
              </a:rPr>
              <a:t>tvo Osijek (HR); </a:t>
            </a:r>
            <a:r>
              <a:rPr lang="hr-HR" sz="1400" dirty="0" err="1" smtClean="0">
                <a:latin typeface="Trebuchet MS" pitchFamily="34" charset="0"/>
              </a:rPr>
              <a:t>Op</a:t>
            </a:r>
            <a:r>
              <a:rPr lang="hr-HR" sz="1400" dirty="0" err="1" smtClean="0"/>
              <a:t>š</a:t>
            </a:r>
            <a:r>
              <a:rPr lang="hr-HR" sz="1400" dirty="0" err="1" smtClean="0">
                <a:latin typeface="Trebuchet MS" pitchFamily="34" charset="0"/>
              </a:rPr>
              <a:t>tina</a:t>
            </a:r>
            <a:r>
              <a:rPr lang="hr-HR" sz="1400" dirty="0" smtClean="0">
                <a:latin typeface="Trebuchet MS" pitchFamily="34" charset="0"/>
              </a:rPr>
              <a:t> </a:t>
            </a:r>
            <a:r>
              <a:rPr lang="hr-HR" sz="1400" dirty="0" err="1" smtClean="0">
                <a:latin typeface="Trebuchet MS" pitchFamily="34" charset="0"/>
              </a:rPr>
              <a:t>Apatin</a:t>
            </a:r>
            <a:r>
              <a:rPr lang="hr-HR" sz="1400" dirty="0" smtClean="0">
                <a:latin typeface="Trebuchet MS" pitchFamily="34" charset="0"/>
              </a:rPr>
              <a:t> (SR)</a:t>
            </a:r>
            <a:endParaRPr lang="hr-HR" sz="1400" b="1" dirty="0" smtClean="0">
              <a:latin typeface="Trebuchet MS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hr-HR" sz="1400" b="1" dirty="0" smtClean="0">
                <a:latin typeface="Trebuchet MS" pitchFamily="34" charset="0"/>
              </a:rPr>
              <a:t>Pridruženi partneri: </a:t>
            </a:r>
            <a:r>
              <a:rPr lang="hr-HR" sz="1400" dirty="0" smtClean="0">
                <a:latin typeface="Trebuchet MS" pitchFamily="34" charset="0"/>
              </a:rPr>
              <a:t>Grad Osijek, Općina Bilje, Općina Jagodnjak (HR); Udruženje </a:t>
            </a:r>
            <a:r>
              <a:rPr lang="hr-HR" sz="1400" dirty="0" smtClean="0"/>
              <a:t>„</a:t>
            </a:r>
            <a:r>
              <a:rPr lang="hr-HR" sz="1400" dirty="0" err="1" smtClean="0">
                <a:latin typeface="Trebuchet MS" pitchFamily="34" charset="0"/>
              </a:rPr>
              <a:t>Somborski</a:t>
            </a:r>
            <a:r>
              <a:rPr lang="hr-HR" sz="1400" dirty="0" smtClean="0">
                <a:latin typeface="Trebuchet MS" pitchFamily="34" charset="0"/>
              </a:rPr>
              <a:t> sala</a:t>
            </a:r>
            <a:r>
              <a:rPr lang="hr-HR" sz="1400" dirty="0" smtClean="0"/>
              <a:t>š</a:t>
            </a:r>
            <a:r>
              <a:rPr lang="hr-HR" sz="1400" dirty="0" smtClean="0">
                <a:latin typeface="Trebuchet MS" pitchFamily="34" charset="0"/>
              </a:rPr>
              <a:t>i</a:t>
            </a:r>
            <a:r>
              <a:rPr lang="hr-HR" sz="1400" dirty="0" smtClean="0"/>
              <a:t>“</a:t>
            </a:r>
            <a:r>
              <a:rPr lang="hr-HR" sz="1400" dirty="0" smtClean="0">
                <a:latin typeface="Trebuchet MS" pitchFamily="34" charset="0"/>
              </a:rPr>
              <a:t>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hr-HR" sz="1400" dirty="0" smtClean="0">
                <a:latin typeface="Trebuchet MS" pitchFamily="34" charset="0"/>
              </a:rPr>
              <a:t>                               </a:t>
            </a:r>
            <a:r>
              <a:rPr lang="sr-Latn-CS" sz="1400" dirty="0" smtClean="0">
                <a:latin typeface="Trebuchet MS" pitchFamily="34" charset="0"/>
              </a:rPr>
              <a:t>Kraljevsko istorijsko dru</a:t>
            </a:r>
            <a:r>
              <a:rPr lang="sr-Latn-CS" sz="1400" dirty="0" smtClean="0"/>
              <a:t>š</a:t>
            </a:r>
            <a:r>
              <a:rPr lang="sr-Latn-CS" sz="1400" dirty="0" smtClean="0">
                <a:latin typeface="Trebuchet MS" pitchFamily="34" charset="0"/>
              </a:rPr>
              <a:t>tvo u Somboru (SR)</a:t>
            </a:r>
            <a:endParaRPr lang="hu-HU" sz="1400" b="1" dirty="0" smtClean="0">
              <a:latin typeface="Trebuchet MS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hu-HU" sz="1400" b="1" dirty="0" smtClean="0">
              <a:latin typeface="Trebuchet MS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hu-HU" sz="1400" b="1" dirty="0" smtClean="0">
                <a:latin typeface="Trebuchet MS" pitchFamily="34" charset="0"/>
              </a:rPr>
              <a:t>Specifični cilj projekta: </a:t>
            </a:r>
            <a:r>
              <a:rPr lang="hr-HR" sz="1400" dirty="0" smtClean="0">
                <a:latin typeface="Trebuchet MS" pitchFamily="34" charset="0"/>
              </a:rPr>
              <a:t>1) Stimuliranje lokalnog gospodarstva i poticanje novih mogućnosti zapo</a:t>
            </a:r>
            <a:r>
              <a:rPr lang="hr-HR" sz="1400" dirty="0" smtClean="0"/>
              <a:t>š</a:t>
            </a:r>
            <a:r>
              <a:rPr lang="hr-HR" sz="1400" dirty="0" smtClean="0">
                <a:latin typeface="Trebuchet MS" pitchFamily="34" charset="0"/>
              </a:rPr>
              <a:t>ljavanja kroz razvijanje koncepta ruralnog turizma i ekolo</a:t>
            </a:r>
            <a:r>
              <a:rPr lang="hr-HR" sz="1400" dirty="0" smtClean="0"/>
              <a:t>š</a:t>
            </a:r>
            <a:r>
              <a:rPr lang="hr-HR" sz="1400" dirty="0" smtClean="0">
                <a:latin typeface="Trebuchet MS" pitchFamily="34" charset="0"/>
              </a:rPr>
              <a:t>ke poljoprivrede; 2) stimuliranje i razvoj ruralnog turizma i ekolo</a:t>
            </a:r>
            <a:r>
              <a:rPr lang="hr-HR" sz="1400" dirty="0" smtClean="0"/>
              <a:t>š</a:t>
            </a:r>
            <a:r>
              <a:rPr lang="hr-HR" sz="1400" dirty="0" smtClean="0">
                <a:latin typeface="Trebuchet MS" pitchFamily="34" charset="0"/>
              </a:rPr>
              <a:t>ke poljoprivredne proizvodnje na postojećim snagama na obje strane Dunava holističkim pristupom; 3) stimuliranje i izgradnja održive interakcije između lokalnih zajednica i  prirodnog okruženja; 4) promocija ruralnog turizma i ekolo</a:t>
            </a:r>
            <a:r>
              <a:rPr lang="hr-HR" sz="1400" dirty="0" smtClean="0"/>
              <a:t>š</a:t>
            </a:r>
            <a:r>
              <a:rPr lang="hr-HR" sz="1400" dirty="0" smtClean="0">
                <a:latin typeface="Trebuchet MS" pitchFamily="34" charset="0"/>
              </a:rPr>
              <a:t>ke poljoprivredne proizvodnje.</a:t>
            </a:r>
            <a:endParaRPr lang="hu-HU" sz="1400" b="1" dirty="0" smtClean="0">
              <a:latin typeface="Trebuchet MS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hu-HU" sz="1400" b="1" dirty="0" smtClean="0">
              <a:latin typeface="Trebuchet MS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hu-HU" sz="1400" b="1" dirty="0" smtClean="0">
                <a:latin typeface="Trebuchet MS" pitchFamily="34" charset="0"/>
              </a:rPr>
              <a:t>Ključne aktivnosti: </a:t>
            </a:r>
            <a:endParaRPr lang="hr-HR" sz="1400" dirty="0" smtClean="0">
              <a:latin typeface="Trebuchet MS" pitchFamily="34" charset="0"/>
            </a:endParaRPr>
          </a:p>
          <a:p>
            <a:pPr>
              <a:lnSpc>
                <a:spcPct val="80000"/>
              </a:lnSpc>
            </a:pPr>
            <a:r>
              <a:rPr lang="hr-HR" sz="1400" dirty="0" smtClean="0">
                <a:latin typeface="Trebuchet MS" pitchFamily="34" charset="0"/>
              </a:rPr>
              <a:t>Aktivnosti umrežavanja</a:t>
            </a:r>
          </a:p>
          <a:p>
            <a:pPr>
              <a:lnSpc>
                <a:spcPct val="80000"/>
              </a:lnSpc>
            </a:pPr>
            <a:r>
              <a:rPr lang="hr-HR" sz="1400" dirty="0" smtClean="0">
                <a:latin typeface="Trebuchet MS" pitchFamily="34" charset="0"/>
              </a:rPr>
              <a:t>Edukacijske aktivnosti</a:t>
            </a:r>
          </a:p>
          <a:p>
            <a:pPr>
              <a:lnSpc>
                <a:spcPct val="80000"/>
              </a:lnSpc>
            </a:pPr>
            <a:r>
              <a:rPr lang="hr-HR" sz="1400" dirty="0" smtClean="0">
                <a:latin typeface="Trebuchet MS" pitchFamily="34" charset="0"/>
              </a:rPr>
              <a:t>Sajmovi </a:t>
            </a:r>
            <a:r>
              <a:rPr lang="hr-HR" sz="1400" dirty="0" smtClean="0"/>
              <a:t>„</a:t>
            </a:r>
            <a:r>
              <a:rPr lang="hr-HR" sz="1400" dirty="0" smtClean="0">
                <a:latin typeface="Trebuchet MS" pitchFamily="34" charset="0"/>
              </a:rPr>
              <a:t>Tradicija za budućnost</a:t>
            </a:r>
            <a:r>
              <a:rPr lang="hr-HR" sz="1400" dirty="0" smtClean="0"/>
              <a:t>“</a:t>
            </a:r>
            <a:r>
              <a:rPr lang="hr-HR" sz="1400" dirty="0" smtClean="0">
                <a:latin typeface="Trebuchet MS" pitchFamily="34" charset="0"/>
              </a:rPr>
              <a:t> (po jedan u Hrvatskoj i Srbiji)</a:t>
            </a:r>
          </a:p>
          <a:p>
            <a:pPr>
              <a:lnSpc>
                <a:spcPct val="80000"/>
              </a:lnSpc>
            </a:pPr>
            <a:r>
              <a:rPr lang="hr-HR" sz="1400" dirty="0" smtClean="0">
                <a:latin typeface="Trebuchet MS" pitchFamily="34" charset="0"/>
              </a:rPr>
              <a:t>Studijska putovanja </a:t>
            </a:r>
          </a:p>
          <a:p>
            <a:pPr>
              <a:lnSpc>
                <a:spcPct val="80000"/>
              </a:lnSpc>
            </a:pPr>
            <a:r>
              <a:rPr lang="hr-HR" sz="1400" dirty="0" smtClean="0">
                <a:latin typeface="Trebuchet MS" pitchFamily="34" charset="0"/>
              </a:rPr>
              <a:t>Promotivne aktivnosti</a:t>
            </a:r>
          </a:p>
          <a:p>
            <a:pPr>
              <a:lnSpc>
                <a:spcPct val="80000"/>
              </a:lnSpc>
            </a:pPr>
            <a:r>
              <a:rPr lang="hr-HR" sz="1400" dirty="0" smtClean="0">
                <a:latin typeface="Trebuchet MS" pitchFamily="34" charset="0"/>
              </a:rPr>
              <a:t>Izrada studija iz područja razvoja </a:t>
            </a:r>
            <a:r>
              <a:rPr lang="hr-HR" sz="1400" dirty="0" err="1" smtClean="0">
                <a:latin typeface="Trebuchet MS" pitchFamily="34" charset="0"/>
              </a:rPr>
              <a:t>klastera</a:t>
            </a:r>
            <a:r>
              <a:rPr lang="hr-HR" sz="1400" dirty="0" smtClean="0">
                <a:latin typeface="Trebuchet MS" pitchFamily="34" charset="0"/>
              </a:rPr>
              <a:t> u ekolo</a:t>
            </a:r>
            <a:r>
              <a:rPr lang="hr-HR" sz="1400" dirty="0" smtClean="0"/>
              <a:t>š</a:t>
            </a:r>
            <a:r>
              <a:rPr lang="hr-HR" sz="1400" dirty="0" smtClean="0">
                <a:latin typeface="Trebuchet MS" pitchFamily="34" charset="0"/>
              </a:rPr>
              <a:t>koj poljoprivredi i ruralnom turizmu te marketinga ruralnog turizma u prekograničnom kontekstu</a:t>
            </a:r>
          </a:p>
          <a:p>
            <a:pPr>
              <a:lnSpc>
                <a:spcPct val="80000"/>
              </a:lnSpc>
              <a:buFontTx/>
              <a:buNone/>
            </a:pPr>
            <a:endParaRPr lang="hu-HU" sz="1400" b="1" dirty="0" smtClean="0">
              <a:latin typeface="Trebuchet MS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hu-HU" sz="1400" b="1" dirty="0" smtClean="0">
                <a:latin typeface="Trebuchet MS" pitchFamily="34" charset="0"/>
              </a:rPr>
              <a:t>Predviđeno trajanje projekta: </a:t>
            </a:r>
            <a:r>
              <a:rPr lang="hu-HU" sz="1400" dirty="0" smtClean="0">
                <a:latin typeface="Trebuchet MS" pitchFamily="34" charset="0"/>
              </a:rPr>
              <a:t>18 mjeseci</a:t>
            </a:r>
            <a:endParaRPr lang="hu-HU" sz="1400" b="1" dirty="0" smtClean="0">
              <a:latin typeface="Trebuchet MS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hu-HU" sz="1400" b="1" dirty="0" smtClean="0">
                <a:latin typeface="Trebuchet MS" pitchFamily="34" charset="0"/>
              </a:rPr>
              <a:t>Ukupna vrijednost projekta: </a:t>
            </a:r>
            <a:r>
              <a:rPr lang="hu-HU" sz="1400" dirty="0" smtClean="0">
                <a:latin typeface="Trebuchet MS" pitchFamily="34" charset="0"/>
              </a:rPr>
              <a:t>444.224,16 </a:t>
            </a:r>
            <a:r>
              <a:rPr lang="hu-HU" sz="1400" dirty="0" smtClean="0"/>
              <a:t>€</a:t>
            </a:r>
            <a:r>
              <a:rPr lang="hu-HU" sz="1400" dirty="0" smtClean="0">
                <a:latin typeface="Trebuchet MS" pitchFamily="34" charset="0"/>
              </a:rPr>
              <a:t> (ukupno za Hrvatsku i Srbiju)</a:t>
            </a:r>
            <a:endParaRPr lang="hu-HU" sz="1400" b="1" dirty="0" smtClean="0">
              <a:latin typeface="Trebuchet MS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hu-HU" sz="1400" b="1" dirty="0" smtClean="0">
                <a:latin typeface="Trebuchet MS" pitchFamily="34" charset="0"/>
              </a:rPr>
              <a:t>Ukupno odobrenih sredstava za područje OBŽ: </a:t>
            </a:r>
            <a:r>
              <a:rPr lang="hu-HU" sz="1400" dirty="0" smtClean="0">
                <a:latin typeface="Trebuchet MS" pitchFamily="34" charset="0"/>
              </a:rPr>
              <a:t>183.045,17 </a:t>
            </a:r>
            <a:r>
              <a:rPr lang="hu-HU" sz="1400" dirty="0" smtClean="0"/>
              <a:t>€</a:t>
            </a:r>
            <a:endParaRPr lang="hr-HR" sz="1400" dirty="0" smtClean="0">
              <a:latin typeface="Trebuchet MS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68313" y="1916833"/>
            <a:ext cx="8229600" cy="122413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dirty="0" smtClean="0"/>
              <a:t/>
            </a:r>
            <a:br>
              <a:rPr lang="hr-HR" dirty="0" smtClean="0"/>
            </a:br>
            <a:endParaRPr lang="hr-H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395288" y="2276475"/>
            <a:ext cx="850106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r-HR" altLang="sr-Latn-RS" b="1" dirty="0" smtClean="0">
                <a:latin typeface="Arial Narrow" panose="020B0606020202030204" pitchFamily="34" charset="0"/>
                <a:ea typeface="Segoe UI" panose="020B0502040204020203" pitchFamily="34" charset="0"/>
                <a:cs typeface="Andalus" panose="02020603050405020304" pitchFamily="18" charset="-78"/>
              </a:rPr>
              <a:t>Interreg V –A prekogranična suradnja Hrvatske i Mađarske (programsko razdoblje 2014 – 2020)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hr-HR" altLang="sr-Latn-RS" b="1" dirty="0" smtClean="0">
              <a:latin typeface="Arial Narrow" panose="020B0606020202030204" pitchFamily="34" charset="0"/>
              <a:ea typeface="Segoe UI" panose="020B0502040204020203" pitchFamily="34" charset="0"/>
              <a:cs typeface="Andalus" panose="02020603050405020304" pitchFamily="18" charset="-7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hr-HR" altLang="sr-Latn-RS" b="1" dirty="0">
              <a:latin typeface="Arial Narrow" panose="020B0606020202030204" pitchFamily="34" charset="0"/>
              <a:ea typeface="Segoe UI" panose="020B0502040204020203" pitchFamily="34" charset="0"/>
              <a:cs typeface="Andalus" panose="02020603050405020304" pitchFamily="18" charset="-7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hr-HR" altLang="sr-Latn-RS" b="1" dirty="0">
              <a:latin typeface="Arial Narrow" panose="020B0606020202030204" pitchFamily="34" charset="0"/>
              <a:ea typeface="Segoe UI" panose="020B0502040204020203" pitchFamily="34" charset="0"/>
              <a:cs typeface="Andalus" panose="02020603050405020304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548680"/>
            <a:ext cx="8064896" cy="7207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hr-H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Općenito o programu</a:t>
            </a:r>
            <a:endParaRPr lang="en-GB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CBAE86-FAC8-4A47-980A-5BE7C96BAC31}" type="slidenum">
              <a:rPr lang="de-DE" altLang="sr-Latn-RS" sz="1400"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de-DE" altLang="sr-Latn-RS" sz="1400" dirty="0">
              <a:latin typeface="Tahoma" panose="020B0604030504040204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07504" y="1628800"/>
            <a:ext cx="893771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hr-HR" b="1" dirty="0" smtClean="0">
                <a:latin typeface="Calibri" panose="020F0502020204030204" pitchFamily="34" charset="0"/>
              </a:rPr>
              <a:t>Cilj programa - </a:t>
            </a:r>
            <a:r>
              <a:rPr lang="hr-HR" dirty="0" smtClean="0">
                <a:latin typeface="Calibri" panose="020F0502020204030204" pitchFamily="34" charset="0"/>
              </a:rPr>
              <a:t>stvaranje </a:t>
            </a:r>
            <a:r>
              <a:rPr lang="hr-HR" dirty="0">
                <a:latin typeface="Calibri" panose="020F0502020204030204" pitchFamily="34" charset="0"/>
              </a:rPr>
              <a:t>zajedničkog identiteta, integriranog fizičkog prostora, uravnoteženog razvoja i poboljšanje politika i bolje funkcioniranje upravljačkih </a:t>
            </a:r>
            <a:r>
              <a:rPr lang="hr-HR" dirty="0" smtClean="0">
                <a:latin typeface="Calibri" panose="020F0502020204030204" pitchFamily="34" charset="0"/>
              </a:rPr>
              <a:t>struktura</a:t>
            </a: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hr-HR" b="1" dirty="0" smtClean="0">
                <a:latin typeface="Calibri" panose="020F0502020204030204" pitchFamily="34" charset="0"/>
              </a:rPr>
              <a:t>Potiče se  - </a:t>
            </a:r>
            <a:r>
              <a:rPr lang="vi-VN" dirty="0">
                <a:latin typeface="Calibri" panose="020F0502020204030204" pitchFamily="34" charset="0"/>
              </a:rPr>
              <a:t>poticanje gospodarske suradnje, kroz rješavanje problema slabe povezanosti i nepovoljnog gospodarskog okruženja; poboljšanje i zaštitu okoliša i prirodnih resursa, odnosno spriječavanje njihovog gubitka; poticanje umreženosti lokalnih i regionalnih upravljačkih struktura; te poboljšanje komunikacije između odgojno-obrazovnih institucija i ključnih dionika lokalnih gospodarstava</a:t>
            </a:r>
            <a:r>
              <a:rPr lang="vi-VN" dirty="0" smtClean="0">
                <a:latin typeface="Calibri" panose="020F0502020204030204" pitchFamily="34" charset="0"/>
              </a:rPr>
              <a:t>.</a:t>
            </a:r>
            <a:endParaRPr lang="hr-HR" dirty="0" smtClean="0">
              <a:latin typeface="Calibri" panose="020F050202020403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hr-HR" b="1" dirty="0" smtClean="0">
                <a:latin typeface="Calibri" panose="020F0502020204030204" pitchFamily="34" charset="0"/>
              </a:rPr>
              <a:t>Vrijeme trajanja </a:t>
            </a:r>
            <a:r>
              <a:rPr lang="hr-HR" dirty="0" smtClean="0">
                <a:latin typeface="Calibri" panose="020F0502020204030204" pitchFamily="34" charset="0"/>
              </a:rPr>
              <a:t>– 2014 – </a:t>
            </a:r>
            <a:r>
              <a:rPr lang="hr-HR" dirty="0" err="1" smtClean="0">
                <a:latin typeface="Calibri" panose="020F0502020204030204" pitchFamily="34" charset="0"/>
              </a:rPr>
              <a:t>2020</a:t>
            </a:r>
            <a:r>
              <a:rPr lang="hr-HR" dirty="0" smtClean="0">
                <a:latin typeface="Calibri" panose="020F0502020204030204" pitchFamily="34" charset="0"/>
              </a:rPr>
              <a:t> (2023 – n+3)</a:t>
            </a: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hr-HR" b="1" dirty="0" smtClean="0">
                <a:latin typeface="Calibri" panose="020F0502020204030204" pitchFamily="34" charset="0"/>
              </a:rPr>
              <a:t>Razina sufinanciranja </a:t>
            </a:r>
            <a:r>
              <a:rPr lang="hr-HR" dirty="0" smtClean="0">
                <a:latin typeface="Calibri" panose="020F0502020204030204" pitchFamily="34" charset="0"/>
              </a:rPr>
              <a:t>– 85%</a:t>
            </a: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hr-HR" b="1" dirty="0" smtClean="0">
                <a:latin typeface="Calibri" panose="020F0502020204030204" pitchFamily="34" charset="0"/>
              </a:rPr>
              <a:t>Ukupna raspoloživa sredstva </a:t>
            </a:r>
            <a:r>
              <a:rPr lang="hr-HR" dirty="0" smtClean="0">
                <a:latin typeface="Calibri" panose="020F0502020204030204" pitchFamily="34" charset="0"/>
              </a:rPr>
              <a:t>(ERDF + nacionalno </a:t>
            </a:r>
            <a:r>
              <a:rPr lang="hr-HR" dirty="0">
                <a:latin typeface="Calibri" panose="020F0502020204030204" pitchFamily="34" charset="0"/>
              </a:rPr>
              <a:t>sufinanciranje) </a:t>
            </a:r>
            <a:r>
              <a:rPr lang="hr-HR" dirty="0" smtClean="0">
                <a:latin typeface="Calibri" panose="020F0502020204030204" pitchFamily="34" charset="0"/>
              </a:rPr>
              <a:t>– 60.824.406,00 </a:t>
            </a:r>
            <a:r>
              <a:rPr lang="hr-HR" dirty="0">
                <a:latin typeface="Calibri" panose="020F0502020204030204" pitchFamily="34" charset="0"/>
              </a:rPr>
              <a:t>EUR + </a:t>
            </a:r>
            <a:r>
              <a:rPr lang="hr-HR" dirty="0" smtClean="0">
                <a:latin typeface="Calibri" panose="020F0502020204030204" pitchFamily="34" charset="0"/>
              </a:rPr>
              <a:t>13.075.622,00 </a:t>
            </a:r>
            <a:r>
              <a:rPr lang="hr-HR" dirty="0">
                <a:latin typeface="Calibri" panose="020F0502020204030204" pitchFamily="34" charset="0"/>
              </a:rPr>
              <a:t>EUR = </a:t>
            </a:r>
            <a:r>
              <a:rPr lang="hr-HR" b="1" dirty="0" smtClean="0">
                <a:latin typeface="Calibri" panose="020F0502020204030204" pitchFamily="34" charset="0"/>
              </a:rPr>
              <a:t>73.900.028,00</a:t>
            </a:r>
            <a:r>
              <a:rPr lang="hr-HR" dirty="0" smtClean="0">
                <a:latin typeface="Calibri" panose="020F0502020204030204" pitchFamily="34" charset="0"/>
              </a:rPr>
              <a:t> EUR </a:t>
            </a:r>
            <a:endParaRPr lang="hr-HR" dirty="0">
              <a:latin typeface="Calibri" panose="020F0502020204030204" pitchFamily="34" charset="0"/>
            </a:endParaRPr>
          </a:p>
          <a:p>
            <a:pPr marL="0" indent="0" algn="just" eaLnBrk="1" hangingPunct="1">
              <a:defRPr/>
            </a:pPr>
            <a:endParaRPr lang="hr-HR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85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Čuvar mjesta sadržaja 5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hr-HR" b="1" dirty="0" smtClean="0">
                <a:latin typeface="Arial Narrow" pitchFamily="34" charset="0"/>
                <a:ea typeface="Segoe UI" pitchFamily="34" charset="0"/>
                <a:cs typeface="Andalus" pitchFamily="18" charset="-78"/>
              </a:rPr>
              <a:t>  Interreg </a:t>
            </a:r>
            <a:r>
              <a:rPr lang="sr-Latn-CS" b="1" dirty="0">
                <a:latin typeface="Arial Narrow" pitchFamily="34" charset="0"/>
                <a:ea typeface="Segoe UI" pitchFamily="34" charset="0"/>
                <a:cs typeface="Andalus" pitchFamily="18" charset="-78"/>
              </a:rPr>
              <a:t>IPA</a:t>
            </a:r>
            <a:r>
              <a:rPr lang="hr-HR" b="1" dirty="0">
                <a:latin typeface="Arial Narrow" pitchFamily="34" charset="0"/>
                <a:ea typeface="Segoe UI" pitchFamily="34" charset="0"/>
                <a:cs typeface="Andalus" pitchFamily="18" charset="-78"/>
              </a:rPr>
              <a:t> prekogranična suradnja Hrvatske i </a:t>
            </a:r>
            <a:r>
              <a:rPr lang="sr-Latn-CS" b="1" dirty="0">
                <a:latin typeface="Arial Narrow" pitchFamily="34" charset="0"/>
                <a:cs typeface="Andalus" pitchFamily="18" charset="-78"/>
              </a:rPr>
              <a:t>Srbije</a:t>
            </a:r>
            <a:r>
              <a:rPr lang="hr-HR" b="1" dirty="0">
                <a:latin typeface="Arial Narrow" pitchFamily="34" charset="0"/>
                <a:cs typeface="Segoe UI" pitchFamily="34" charset="0"/>
              </a:rPr>
              <a:t> (programsko razdoblje 2014 – 2020)</a:t>
            </a:r>
          </a:p>
          <a:p>
            <a:pPr algn="ctr"/>
            <a:endParaRPr lang="hr-HR" b="1" dirty="0">
              <a:latin typeface="Arial Narrow" pitchFamily="34" charset="0"/>
              <a:cs typeface="Segoe UI" pitchFamily="34" charset="0"/>
            </a:endParaRPr>
          </a:p>
          <a:p>
            <a:pPr algn="ctr"/>
            <a:endParaRPr lang="hr-HR" b="1" dirty="0">
              <a:latin typeface="Arial Narrow" pitchFamily="34" charset="0"/>
              <a:cs typeface="Segoe UI" pitchFamily="34" charset="0"/>
            </a:endParaRPr>
          </a:p>
          <a:p>
            <a:pPr marL="0" indent="0" algn="ctr">
              <a:buNone/>
            </a:pPr>
            <a:r>
              <a:rPr lang="hr-HR" b="1" dirty="0">
                <a:latin typeface="Arial Narrow" pitchFamily="34" charset="0"/>
                <a:cs typeface="Segoe UI" pitchFamily="34" charset="0"/>
              </a:rPr>
              <a:t>Draž, 14.03.2017.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83276269"/>
      </p:ext>
    </p:extLst>
  </p:cSld>
  <p:clrMapOvr>
    <a:masterClrMapping/>
  </p:clrMapOvr>
  <p:transition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436" y="1412776"/>
            <a:ext cx="3959291" cy="3959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620688"/>
            <a:ext cx="8208912" cy="720725"/>
          </a:xfrm>
        </p:spPr>
        <p:txBody>
          <a:bodyPr/>
          <a:lstStyle/>
          <a:p>
            <a:pPr eaLnBrk="1" hangingPunct="1">
              <a:defRPr/>
            </a:pPr>
            <a:r>
              <a:rPr lang="hr-H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Programsko područje</a:t>
            </a:r>
            <a:endParaRPr lang="en-GB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CBAE86-FAC8-4A47-980A-5BE7C96BAC31}" type="slidenum">
              <a:rPr lang="de-DE" altLang="sr-Latn-RS" sz="1400"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de-DE" altLang="sr-Latn-RS" sz="1400">
              <a:latin typeface="Tahoma" panose="020B0604030504040204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95536" y="1916832"/>
            <a:ext cx="41044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hr-HR" b="1" dirty="0" smtClean="0">
                <a:latin typeface="Calibri" panose="020F0502020204030204" pitchFamily="34" charset="0"/>
              </a:rPr>
              <a:t>     Proširenje programskog područja na dodatne hrvatske županije u smislu punopravnih prijavitelja i partnera na projektima </a:t>
            </a:r>
            <a:r>
              <a:rPr lang="hr-HR" dirty="0" smtClean="0">
                <a:latin typeface="Calibri" panose="020F0502020204030204" pitchFamily="34" charset="0"/>
              </a:rPr>
              <a:t>(Požeško – slavonska, Bjelovarsko – bilogorska, Varaždinska i Vukovarsko – srijemska)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620688"/>
            <a:ext cx="7101333" cy="7207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hr-H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Prioritetne osi</a:t>
            </a:r>
            <a:endParaRPr lang="en-GB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CBAE86-FAC8-4A47-980A-5BE7C96BAC31}" type="slidenum">
              <a:rPr lang="de-DE" altLang="sr-Latn-RS" sz="1400"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de-DE" altLang="sr-Latn-RS" sz="1400">
              <a:latin typeface="Tahoma" panose="020B0604030504040204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06287" y="1628800"/>
            <a:ext cx="893771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hr-HR" b="1" dirty="0">
                <a:latin typeface="Calibri" panose="020F0502020204030204" pitchFamily="34" charset="0"/>
              </a:rPr>
              <a:t>Prioritetna os </a:t>
            </a:r>
            <a:r>
              <a:rPr lang="hr-HR" b="1" dirty="0" smtClean="0">
                <a:latin typeface="Calibri" panose="020F0502020204030204" pitchFamily="34" charset="0"/>
              </a:rPr>
              <a:t>1: </a:t>
            </a:r>
            <a:r>
              <a:rPr lang="hr-HR" dirty="0" smtClean="0">
                <a:latin typeface="Calibri" panose="020F0502020204030204" pitchFamily="34" charset="0"/>
              </a:rPr>
              <a:t>Gospodarski </a:t>
            </a:r>
            <a:r>
              <a:rPr lang="hr-HR" dirty="0">
                <a:latin typeface="Calibri" panose="020F0502020204030204" pitchFamily="34" charset="0"/>
              </a:rPr>
              <a:t>razvoj – povećanje konkurentnosti malih i srednjih poduzeća (MSP)</a:t>
            </a: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endParaRPr lang="hr-HR" b="1" dirty="0">
              <a:latin typeface="Calibri" panose="020F050202020403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hr-HR" b="1" dirty="0">
                <a:latin typeface="Calibri" panose="020F0502020204030204" pitchFamily="34" charset="0"/>
              </a:rPr>
              <a:t>Prioritetna os </a:t>
            </a:r>
            <a:r>
              <a:rPr lang="hr-HR" b="1" dirty="0" smtClean="0">
                <a:latin typeface="Calibri" panose="020F0502020204030204" pitchFamily="34" charset="0"/>
              </a:rPr>
              <a:t>2: </a:t>
            </a:r>
            <a:r>
              <a:rPr lang="hr-HR" dirty="0" smtClean="0">
                <a:latin typeface="Calibri" panose="020F0502020204030204" pitchFamily="34" charset="0"/>
              </a:rPr>
              <a:t>Održivo </a:t>
            </a:r>
            <a:r>
              <a:rPr lang="hr-HR" dirty="0">
                <a:latin typeface="Calibri" panose="020F0502020204030204" pitchFamily="34" charset="0"/>
              </a:rPr>
              <a:t>korištenje prirodnih i kulturnih vrijednosti – očuvanje i zaštita okoliša te promicanje učinkovitosti resursa</a:t>
            </a: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endParaRPr lang="hr-HR" b="1" dirty="0">
              <a:latin typeface="Calibri" panose="020F050202020403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hr-HR" b="1" dirty="0">
                <a:latin typeface="Calibri" panose="020F0502020204030204" pitchFamily="34" charset="0"/>
              </a:rPr>
              <a:t>Prioritetna os </a:t>
            </a:r>
            <a:r>
              <a:rPr lang="hr-HR" b="1" dirty="0" smtClean="0">
                <a:latin typeface="Calibri" panose="020F0502020204030204" pitchFamily="34" charset="0"/>
              </a:rPr>
              <a:t>3: </a:t>
            </a:r>
            <a:r>
              <a:rPr lang="hr-HR" dirty="0" smtClean="0">
                <a:latin typeface="Calibri" panose="020F0502020204030204" pitchFamily="34" charset="0"/>
              </a:rPr>
              <a:t>Suradnja </a:t>
            </a:r>
            <a:r>
              <a:rPr lang="hr-HR" dirty="0">
                <a:latin typeface="Calibri" panose="020F0502020204030204" pitchFamily="34" charset="0"/>
              </a:rPr>
              <a:t>– poboljšanje institucionalnih kapaciteta i učinkovita javna </a:t>
            </a:r>
            <a:r>
              <a:rPr lang="hr-HR" dirty="0" smtClean="0">
                <a:latin typeface="Calibri" panose="020F0502020204030204" pitchFamily="34" charset="0"/>
              </a:rPr>
              <a:t>uprava</a:t>
            </a:r>
          </a:p>
          <a:p>
            <a:pPr marL="0" indent="0" algn="just" eaLnBrk="1" hangingPunct="1">
              <a:defRPr/>
            </a:pPr>
            <a:endParaRPr lang="hr-HR" b="1" dirty="0">
              <a:latin typeface="Calibri" panose="020F050202020403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hr-HR" b="1" dirty="0">
                <a:latin typeface="Calibri" panose="020F0502020204030204" pitchFamily="34" charset="0"/>
              </a:rPr>
              <a:t>Prioritetna os </a:t>
            </a:r>
            <a:r>
              <a:rPr lang="hr-HR" b="1" dirty="0" smtClean="0">
                <a:latin typeface="Calibri" panose="020F0502020204030204" pitchFamily="34" charset="0"/>
              </a:rPr>
              <a:t>4: </a:t>
            </a:r>
            <a:r>
              <a:rPr lang="hr-HR" dirty="0" smtClean="0">
                <a:latin typeface="Calibri" panose="020F0502020204030204" pitchFamily="34" charset="0"/>
              </a:rPr>
              <a:t>Obrazovanje </a:t>
            </a:r>
            <a:r>
              <a:rPr lang="hr-HR" dirty="0">
                <a:latin typeface="Calibri" panose="020F0502020204030204" pitchFamily="34" charset="0"/>
              </a:rPr>
              <a:t>– ulaganje u obrazovanje i osposobljavanje, uključujući strukovno osposobljavanje za vještine i </a:t>
            </a:r>
            <a:r>
              <a:rPr lang="hr-HR" dirty="0" err="1">
                <a:latin typeface="Calibri" panose="020F0502020204030204" pitchFamily="34" charset="0"/>
              </a:rPr>
              <a:t>cjeloživotno</a:t>
            </a:r>
            <a:r>
              <a:rPr lang="hr-HR" dirty="0">
                <a:latin typeface="Calibri" panose="020F0502020204030204" pitchFamily="34" charset="0"/>
              </a:rPr>
              <a:t> učenje kroz razvoj infrastrukture za obrazovanje i osposobljavanje</a:t>
            </a: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endParaRPr lang="hr-HR" b="1" dirty="0">
              <a:latin typeface="Calibri" panose="020F050202020403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hr-HR" b="1" dirty="0">
                <a:latin typeface="Calibri" panose="020F0502020204030204" pitchFamily="34" charset="0"/>
              </a:rPr>
              <a:t>Prioritetna os </a:t>
            </a:r>
            <a:r>
              <a:rPr lang="hr-HR" b="1" dirty="0" smtClean="0">
                <a:latin typeface="Calibri" panose="020F0502020204030204" pitchFamily="34" charset="0"/>
              </a:rPr>
              <a:t>5: </a:t>
            </a:r>
            <a:r>
              <a:rPr lang="hr-HR" dirty="0" smtClean="0">
                <a:latin typeface="Calibri" panose="020F0502020204030204" pitchFamily="34" charset="0"/>
              </a:rPr>
              <a:t>Tehnička </a:t>
            </a:r>
            <a:r>
              <a:rPr lang="hr-HR" dirty="0">
                <a:latin typeface="Calibri" panose="020F0502020204030204" pitchFamily="34" charset="0"/>
              </a:rPr>
              <a:t>pomoć</a:t>
            </a:r>
          </a:p>
        </p:txBody>
      </p:sp>
    </p:spTree>
    <p:extLst>
      <p:ext uri="{BB962C8B-B14F-4D97-AF65-F5344CB8AC3E}">
        <p14:creationId xmlns:p14="http://schemas.microsoft.com/office/powerpoint/2010/main" val="241303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20627" y="764704"/>
            <a:ext cx="7066036" cy="576064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hr-H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Prioriteti</a:t>
            </a:r>
            <a:endParaRPr lang="en-GB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CBAE86-FAC8-4A47-980A-5BE7C96BAC31}" type="slidenum">
              <a:rPr lang="de-DE" altLang="sr-Latn-RS" sz="1400"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de-DE" altLang="sr-Latn-RS" sz="1400">
              <a:latin typeface="Tahoma" panose="020B0604030504040204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30267" y="1412776"/>
            <a:ext cx="86042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vi-VN" sz="1600" b="1" dirty="0" smtClean="0">
                <a:latin typeface="Calibri" panose="020F0502020204030204" pitchFamily="34" charset="0"/>
              </a:rPr>
              <a:t>Prioritetna os 1 - Povećanje konkurentnosti MSP-a</a:t>
            </a:r>
            <a:r>
              <a:rPr lang="hr-HR" sz="1600" b="1" dirty="0">
                <a:latin typeface="Calibri" panose="020F0502020204030204" pitchFamily="34" charset="0"/>
              </a:rPr>
              <a:t> </a:t>
            </a:r>
            <a:endParaRPr lang="hr-HR" sz="1600" b="1" dirty="0" smtClean="0">
              <a:latin typeface="Calibri" panose="020F0502020204030204" pitchFamily="34" charset="0"/>
            </a:endParaRPr>
          </a:p>
          <a:p>
            <a:pPr lvl="1" algn="just" eaLnBrk="1" hangingPunct="1">
              <a:buFont typeface="Wingdings" panose="05000000000000000000" pitchFamily="2" charset="2"/>
              <a:buChar char="Ø"/>
              <a:defRPr/>
            </a:pPr>
            <a:r>
              <a:rPr lang="vi-VN" sz="1600" dirty="0" smtClean="0">
                <a:latin typeface="Calibri" panose="020F0502020204030204" pitchFamily="34" charset="0"/>
              </a:rPr>
              <a:t>3c – Podrška stvaranju i unapređivanju naprednih kapaciteta za razvoj proizvoda i usluga</a:t>
            </a:r>
            <a:r>
              <a:rPr lang="hr-HR" sz="1600" dirty="0" smtClean="0">
                <a:latin typeface="Calibri" panose="020F0502020204030204" pitchFamily="34" charset="0"/>
              </a:rPr>
              <a:t> (ERDF </a:t>
            </a:r>
            <a:r>
              <a:rPr lang="hr-HR" sz="1600" dirty="0">
                <a:latin typeface="Calibri" panose="020F0502020204030204" pitchFamily="34" charset="0"/>
              </a:rPr>
              <a:t>9.960.300 EUR</a:t>
            </a:r>
            <a:r>
              <a:rPr lang="hr-HR" sz="1600" dirty="0" smtClean="0">
                <a:latin typeface="Calibri" panose="020F0502020204030204" pitchFamily="34" charset="0"/>
              </a:rPr>
              <a:t>)</a:t>
            </a:r>
            <a:endParaRPr lang="vi-VN" sz="1600" dirty="0" smtClean="0">
              <a:latin typeface="Calibri" panose="020F050202020403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vi-VN" sz="1600" b="1" dirty="0" smtClean="0">
                <a:latin typeface="Calibri" panose="020F0502020204030204" pitchFamily="34" charset="0"/>
              </a:rPr>
              <a:t>Prioritetna os 2 - Održivo korištenje prirodnih i kulturnih vrijednosti</a:t>
            </a:r>
            <a:endParaRPr lang="hr-HR" sz="1600" b="1" dirty="0">
              <a:latin typeface="Calibri" panose="020F0502020204030204" pitchFamily="34" charset="0"/>
            </a:endParaRPr>
          </a:p>
          <a:p>
            <a:pPr lvl="1" algn="just" eaLnBrk="1" hangingPunct="1">
              <a:buFont typeface="Wingdings" panose="05000000000000000000" pitchFamily="2" charset="2"/>
              <a:buChar char="Ø"/>
              <a:defRPr/>
            </a:pPr>
            <a:r>
              <a:rPr lang="vi-VN" sz="1600" dirty="0" smtClean="0">
                <a:latin typeface="Calibri" panose="020F0502020204030204" pitchFamily="34" charset="0"/>
              </a:rPr>
              <a:t>6c – Očuvanje, zaštita, promocija i razvoj prirodnog i kulturnog nasljeđa</a:t>
            </a:r>
            <a:r>
              <a:rPr lang="hr-HR" sz="1600" dirty="0" smtClean="0">
                <a:latin typeface="Calibri" panose="020F0502020204030204" pitchFamily="34" charset="0"/>
              </a:rPr>
              <a:t> </a:t>
            </a:r>
            <a:r>
              <a:rPr lang="hr-HR" sz="1600" dirty="0">
                <a:latin typeface="Calibri" panose="020F0502020204030204" pitchFamily="34" charset="0"/>
              </a:rPr>
              <a:t>(</a:t>
            </a:r>
            <a:r>
              <a:rPr lang="hr-HR" sz="1600" dirty="0" smtClean="0">
                <a:latin typeface="Calibri" panose="020F0502020204030204" pitchFamily="34" charset="0"/>
              </a:rPr>
              <a:t>ERDF 27.203.413 EUR)</a:t>
            </a:r>
          </a:p>
          <a:p>
            <a:pPr lvl="1" algn="just" eaLnBrk="1" hangingPunct="1">
              <a:buFont typeface="Wingdings" panose="05000000000000000000" pitchFamily="2" charset="2"/>
              <a:buChar char="Ø"/>
              <a:defRPr/>
            </a:pPr>
            <a:r>
              <a:rPr lang="vi-VN" sz="1600" dirty="0" smtClean="0">
                <a:latin typeface="Calibri" panose="020F0502020204030204" pitchFamily="34" charset="0"/>
              </a:rPr>
              <a:t>6d - Očuvanje i obnova bioraznolikosti i tla, promocija usluga vezanih uz ekosustav, uključujući kroz sustav Natura 2000 i zelenu infrastrukturu</a:t>
            </a:r>
            <a:r>
              <a:rPr lang="hr-HR" sz="1600" dirty="0">
                <a:latin typeface="Calibri" panose="020F0502020204030204" pitchFamily="34" charset="0"/>
              </a:rPr>
              <a:t> (</a:t>
            </a:r>
            <a:r>
              <a:rPr lang="hr-HR" sz="1600" dirty="0" smtClean="0">
                <a:latin typeface="Calibri" panose="020F0502020204030204" pitchFamily="34" charset="0"/>
              </a:rPr>
              <a:t>ERDF 8.576.241 EUR) </a:t>
            </a:r>
            <a:endParaRPr lang="vi-VN" sz="1600" dirty="0" smtClean="0">
              <a:latin typeface="Calibri" panose="020F050202020403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vi-VN" sz="1600" b="1" dirty="0" smtClean="0">
                <a:latin typeface="Calibri" panose="020F0502020204030204" pitchFamily="34" charset="0"/>
              </a:rPr>
              <a:t>Prioritetna os 3 – Suradnja: poboljšanje institucionalnih kapaciteta i učinkovita javna uprava</a:t>
            </a:r>
            <a:r>
              <a:rPr lang="vi-VN" sz="1600" dirty="0" smtClean="0">
                <a:latin typeface="Calibri" panose="020F0502020204030204" pitchFamily="34" charset="0"/>
              </a:rPr>
              <a:t>	</a:t>
            </a:r>
            <a:endParaRPr lang="hr-HR" sz="1600" dirty="0" smtClean="0">
              <a:latin typeface="Calibri" panose="020F0502020204030204" pitchFamily="34" charset="0"/>
            </a:endParaRPr>
          </a:p>
          <a:p>
            <a:pPr lvl="1" algn="just" eaLnBrk="1" hangingPunct="1">
              <a:buFont typeface="Wingdings" panose="05000000000000000000" pitchFamily="2" charset="2"/>
              <a:buChar char="Ø"/>
              <a:defRPr/>
            </a:pPr>
            <a:r>
              <a:rPr lang="vi-VN" sz="1600" dirty="0" smtClean="0">
                <a:latin typeface="Calibri" panose="020F0502020204030204" pitchFamily="34" charset="0"/>
              </a:rPr>
              <a:t>11 - poboljšanje institucionalnih kapaciteta i učinkovita javna uprava kroz promicanje suradnje u zakonodavstvu i administraciji između građana i institucija</a:t>
            </a:r>
            <a:r>
              <a:rPr lang="hr-HR" sz="1600" dirty="0" smtClean="0">
                <a:latin typeface="Calibri" panose="020F0502020204030204" pitchFamily="34" charset="0"/>
              </a:rPr>
              <a:t> (ERDF </a:t>
            </a:r>
            <a:r>
              <a:rPr lang="vi-VN" sz="1600" dirty="0" smtClean="0">
                <a:latin typeface="Calibri" panose="020F0502020204030204" pitchFamily="34" charset="0"/>
              </a:rPr>
              <a:t>5.717.494</a:t>
            </a:r>
            <a:r>
              <a:rPr lang="hr-HR" sz="1600" dirty="0" smtClean="0">
                <a:latin typeface="Calibri" panose="020F0502020204030204" pitchFamily="34" charset="0"/>
              </a:rPr>
              <a:t> EUR)</a:t>
            </a:r>
          </a:p>
          <a:p>
            <a:pPr algn="just" eaLnBrk="1" hangingPunct="1">
              <a:buFont typeface="Arial" panose="020B0604020202020204" pitchFamily="34" charset="0"/>
              <a:buChar char="•"/>
              <a:defRPr/>
            </a:pPr>
            <a:r>
              <a:rPr lang="vi-VN" sz="1600" b="1" dirty="0" smtClean="0">
                <a:latin typeface="Calibri" panose="020F0502020204030204" pitchFamily="34" charset="0"/>
              </a:rPr>
              <a:t>Prioritetna os 4 – Obrazovanje: ulaganje u obrazovanje i osposobljavanje, uključujući strukovno osposobljavanje za vještine i cjeloživotno učenje kroz razvoj infrastrukture za obrazovanje i osposobljavanje</a:t>
            </a:r>
            <a:r>
              <a:rPr lang="vi-VN" sz="1600" dirty="0" smtClean="0">
                <a:latin typeface="Calibri" panose="020F0502020204030204" pitchFamily="34" charset="0"/>
              </a:rPr>
              <a:t>	</a:t>
            </a:r>
            <a:endParaRPr lang="hr-HR" sz="1600" dirty="0" smtClean="0">
              <a:latin typeface="Calibri" panose="020F0502020204030204" pitchFamily="34" charset="0"/>
            </a:endParaRPr>
          </a:p>
          <a:p>
            <a:pPr lvl="1" algn="just" eaLnBrk="1" hangingPunct="1">
              <a:buFont typeface="Wingdings" panose="05000000000000000000" pitchFamily="2" charset="2"/>
              <a:buChar char="Ø"/>
              <a:defRPr/>
            </a:pPr>
            <a:r>
              <a:rPr lang="vi-VN" sz="1600" dirty="0" smtClean="0">
                <a:latin typeface="Calibri" panose="020F0502020204030204" pitchFamily="34" charset="0"/>
              </a:rPr>
              <a:t>10 – ulaganje u vještine i cjeloživotno učenje kroz razvoj i provedbu zajedničkih obrazovnih aktivnosti, strukovno osposobljavanje i programe osposobljavanja</a:t>
            </a:r>
            <a:r>
              <a:rPr lang="hr-HR" sz="1600" dirty="0">
                <a:latin typeface="Calibri" panose="020F0502020204030204" pitchFamily="34" charset="0"/>
              </a:rPr>
              <a:t> (</a:t>
            </a:r>
            <a:r>
              <a:rPr lang="hr-HR" sz="1600" dirty="0" smtClean="0">
                <a:latin typeface="Calibri" panose="020F0502020204030204" pitchFamily="34" charset="0"/>
              </a:rPr>
              <a:t>ERDF 5.717.494 EUR)</a:t>
            </a:r>
            <a:endParaRPr lang="hr-H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23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836712"/>
            <a:ext cx="7066036" cy="720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hr-H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Prvi poziv za prijavu projektnih prijedloga</a:t>
            </a:r>
            <a:endParaRPr lang="en-GB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CBAE86-FAC8-4A47-980A-5BE7C96BAC31}" type="slidenum">
              <a:rPr lang="de-DE" altLang="sr-Latn-RS" sz="1400"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de-DE" altLang="sr-Latn-RS" sz="1400">
              <a:latin typeface="Tahoma" panose="020B0604030504040204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95536" y="1772816"/>
            <a:ext cx="850627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0" indent="0" eaLnBrk="1" hangingPunct="1">
              <a:defRPr/>
            </a:pPr>
            <a:endParaRPr lang="hr-HR" dirty="0" smtClean="0">
              <a:latin typeface="Calibri" panose="020F0502020204030204" pitchFamily="34" charset="0"/>
            </a:endParaRPr>
          </a:p>
          <a:p>
            <a:pPr marL="342900" indent="-342900" eaLnBrk="1" hangingPunct="1">
              <a:buFont typeface="+mj-lt"/>
              <a:buAutoNum type="arabicPeriod" startAt="2"/>
              <a:defRPr/>
            </a:pPr>
            <a:r>
              <a:rPr lang="hr-HR" b="1" dirty="0" smtClean="0">
                <a:latin typeface="Calibri" panose="020F0502020204030204" pitchFamily="34" charset="0"/>
              </a:rPr>
              <a:t>Prihvatljivi prijavitelji</a:t>
            </a:r>
            <a:r>
              <a:rPr lang="hr-HR" dirty="0" smtClean="0">
                <a:latin typeface="Calibri" panose="020F0502020204030204" pitchFamily="34" charset="0"/>
              </a:rPr>
              <a:t>:</a:t>
            </a:r>
          </a:p>
          <a:p>
            <a:pPr marL="800100" lvl="1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tijela javne uprave i </a:t>
            </a:r>
            <a:r>
              <a:rPr lang="hr-HR" dirty="0" smtClean="0">
                <a:latin typeface="Calibri" panose="020F0502020204030204" pitchFamily="34" charset="0"/>
              </a:rPr>
              <a:t>samouprave i ustanove i trgovačka društva u njihovom vlasništvu (</a:t>
            </a:r>
            <a:r>
              <a:rPr lang="hr-HR" dirty="0" err="1">
                <a:latin typeface="Calibri" panose="020F0502020204030204" pitchFamily="34" charset="0"/>
              </a:rPr>
              <a:t>b</a:t>
            </a:r>
            <a:r>
              <a:rPr lang="hr-HR" dirty="0" err="1" smtClean="0">
                <a:latin typeface="Calibri" panose="020F0502020204030204" pitchFamily="34" charset="0"/>
              </a:rPr>
              <a:t>odies</a:t>
            </a:r>
            <a:r>
              <a:rPr lang="hr-HR" dirty="0" smtClean="0">
                <a:latin typeface="Calibri" panose="020F0502020204030204" pitchFamily="34" charset="0"/>
              </a:rPr>
              <a:t> </a:t>
            </a:r>
            <a:r>
              <a:rPr lang="hr-HR" dirty="0" err="1" smtClean="0">
                <a:latin typeface="Calibri" panose="020F0502020204030204" pitchFamily="34" charset="0"/>
              </a:rPr>
              <a:t>governed</a:t>
            </a:r>
            <a:r>
              <a:rPr lang="hr-HR" dirty="0" smtClean="0">
                <a:latin typeface="Calibri" panose="020F0502020204030204" pitchFamily="34" charset="0"/>
              </a:rPr>
              <a:t> </a:t>
            </a:r>
            <a:r>
              <a:rPr lang="hr-HR" dirty="0" err="1" smtClean="0">
                <a:latin typeface="Calibri" panose="020F0502020204030204" pitchFamily="34" charset="0"/>
              </a:rPr>
              <a:t>by</a:t>
            </a:r>
            <a:r>
              <a:rPr lang="hr-HR" dirty="0" smtClean="0">
                <a:latin typeface="Calibri" panose="020F0502020204030204" pitchFamily="34" charset="0"/>
              </a:rPr>
              <a:t> the </a:t>
            </a:r>
            <a:r>
              <a:rPr lang="hr-HR" dirty="0" err="1" smtClean="0">
                <a:latin typeface="Calibri" panose="020F0502020204030204" pitchFamily="34" charset="0"/>
              </a:rPr>
              <a:t>public</a:t>
            </a:r>
            <a:r>
              <a:rPr lang="hr-HR" dirty="0" smtClean="0">
                <a:latin typeface="Calibri" panose="020F0502020204030204" pitchFamily="34" charset="0"/>
              </a:rPr>
              <a:t> </a:t>
            </a:r>
            <a:r>
              <a:rPr lang="hr-HR" dirty="0" err="1" smtClean="0">
                <a:latin typeface="Calibri" panose="020F0502020204030204" pitchFamily="34" charset="0"/>
              </a:rPr>
              <a:t>law</a:t>
            </a:r>
            <a:r>
              <a:rPr lang="hr-HR" dirty="0" smtClean="0">
                <a:latin typeface="Calibri" panose="020F0502020204030204" pitchFamily="34" charset="0"/>
              </a:rPr>
              <a:t>);</a:t>
            </a:r>
            <a:endParaRPr lang="hr-HR" dirty="0">
              <a:latin typeface="Calibri" panose="020F0502020204030204" pitchFamily="34" charset="0"/>
            </a:endParaRPr>
          </a:p>
          <a:p>
            <a:pPr marL="800100" lvl="1" indent="-342900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 smtClean="0">
                <a:latin typeface="Calibri" panose="020F0502020204030204" pitchFamily="34" charset="0"/>
              </a:rPr>
              <a:t>neprofitne organizacije</a:t>
            </a:r>
          </a:p>
          <a:p>
            <a:pPr marL="457200" lvl="1" indent="0" eaLnBrk="1" hangingPunct="1">
              <a:defRPr/>
            </a:pPr>
            <a:endParaRPr lang="hr-HR" dirty="0" smtClean="0">
              <a:latin typeface="Calibri" panose="020F0502020204030204" pitchFamily="34" charset="0"/>
            </a:endParaRPr>
          </a:p>
          <a:p>
            <a:pPr marL="342900" indent="-342900" eaLnBrk="1" hangingPunct="1">
              <a:buFont typeface="+mj-lt"/>
              <a:buAutoNum type="arabicPeriod" startAt="2"/>
              <a:defRPr/>
            </a:pPr>
            <a:r>
              <a:rPr lang="hr-HR" b="1" dirty="0" smtClean="0">
                <a:latin typeface="Calibri" panose="020F0502020204030204" pitchFamily="34" charset="0"/>
              </a:rPr>
              <a:t>Indikativna sredstva na raspolaganju</a:t>
            </a:r>
            <a:r>
              <a:rPr lang="hr-HR" dirty="0" smtClean="0">
                <a:latin typeface="Calibri" panose="020F0502020204030204" pitchFamily="34" charset="0"/>
              </a:rPr>
              <a:t>  - ERDF 26.528.785,00 EUR</a:t>
            </a:r>
          </a:p>
        </p:txBody>
      </p:sp>
    </p:spTree>
    <p:extLst>
      <p:ext uri="{BB962C8B-B14F-4D97-AF65-F5344CB8AC3E}">
        <p14:creationId xmlns:p14="http://schemas.microsoft.com/office/powerpoint/2010/main" val="85307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5091" y="908720"/>
            <a:ext cx="8712967" cy="50405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hr-H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Prioritetna os 2 - Održivo korištenje prirodnih i kulturnih vrijednosti</a:t>
            </a:r>
            <a:endParaRPr lang="hr-HR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CBAE86-FAC8-4A47-980A-5BE7C96BAC31}" type="slidenum">
              <a:rPr lang="de-DE" altLang="sr-Latn-RS" sz="1400"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de-DE" altLang="sr-Latn-RS" sz="1400">
              <a:latin typeface="Tahoma" panose="020B0604030504040204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59956" y="1628800"/>
            <a:ext cx="860425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342900" indent="-342900" algn="just" eaLnBrk="1" hangingPunct="1">
              <a:buFont typeface="+mj-lt"/>
              <a:buAutoNum type="arabicPeriod"/>
              <a:defRPr/>
            </a:pPr>
            <a:r>
              <a:rPr lang="hr-HR" b="1" dirty="0" smtClean="0">
                <a:latin typeface="Calibri" panose="020F0502020204030204" pitchFamily="34" charset="0"/>
              </a:rPr>
              <a:t>6c </a:t>
            </a:r>
            <a:r>
              <a:rPr lang="vi-VN" b="1" dirty="0">
                <a:latin typeface="Calibri" panose="020F0502020204030204" pitchFamily="34" charset="0"/>
              </a:rPr>
              <a:t>Očuvanje, zaštita, promocija i razvoj prirodnog i kulturnog nasljeđa </a:t>
            </a:r>
            <a:endParaRPr lang="hr-HR" b="1" dirty="0" smtClean="0">
              <a:latin typeface="Calibri" panose="020F0502020204030204" pitchFamily="34" charset="0"/>
            </a:endParaRPr>
          </a:p>
          <a:p>
            <a:pPr marL="457200" lvl="1" indent="0" algn="just" eaLnBrk="1" hangingPunct="1">
              <a:defRPr/>
            </a:pPr>
            <a:r>
              <a:rPr lang="hr-HR" i="1" dirty="0" smtClean="0">
                <a:latin typeface="Calibri" panose="020F0502020204030204" pitchFamily="34" charset="0"/>
              </a:rPr>
              <a:t>2.1. Korištenje kulturnog i prirodnog naslijeđa u svrhu generiranja turističkog prihoda</a:t>
            </a:r>
          </a:p>
          <a:p>
            <a:pPr marL="857250" lvl="2" indent="0" algn="just" eaLnBrk="1" hangingPunct="1">
              <a:defRPr/>
            </a:pPr>
            <a:r>
              <a:rPr lang="hr-HR" u="sng" dirty="0" smtClean="0">
                <a:latin typeface="Calibri" panose="020F0502020204030204" pitchFamily="34" charset="0"/>
              </a:rPr>
              <a:t>Komponenta 1 </a:t>
            </a:r>
            <a:r>
              <a:rPr lang="hr-HR" dirty="0" smtClean="0">
                <a:latin typeface="Calibri" panose="020F0502020204030204" pitchFamily="34" charset="0"/>
              </a:rPr>
              <a:t>– Biciklističke staze (poseban naglasak na </a:t>
            </a:r>
            <a:r>
              <a:rPr lang="hr-HR" dirty="0" err="1" smtClean="0">
                <a:latin typeface="Calibri" panose="020F0502020204030204" pitchFamily="34" charset="0"/>
              </a:rPr>
              <a:t>Eurovelo</a:t>
            </a:r>
            <a:r>
              <a:rPr lang="hr-HR" dirty="0" smtClean="0">
                <a:latin typeface="Calibri" panose="020F0502020204030204" pitchFamily="34" charset="0"/>
              </a:rPr>
              <a:t> 6 i 13)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 smtClean="0">
                <a:latin typeface="Calibri" panose="020F0502020204030204" pitchFamily="34" charset="0"/>
              </a:rPr>
              <a:t>ukupan iznos na raspolaganju ERDF 5.000.000,00 EUR;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 smtClean="0">
                <a:latin typeface="Calibri" panose="020F0502020204030204" pitchFamily="34" charset="0"/>
              </a:rPr>
              <a:t>maksimalno vrijeme trajanja projekata – 20 mjeseci;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 smtClean="0">
                <a:latin typeface="Calibri" panose="020F0502020204030204" pitchFamily="34" charset="0"/>
              </a:rPr>
              <a:t>ukupna vrijednost projekta – min 200.000 EUR, max 2.000.000 EUR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endParaRPr lang="hr-HR" dirty="0" smtClean="0">
              <a:latin typeface="Calibri" panose="020F0502020204030204" pitchFamily="34" charset="0"/>
            </a:endParaRPr>
          </a:p>
          <a:p>
            <a:pPr marL="457200" lvl="1" indent="0" algn="just" eaLnBrk="1" hangingPunct="1">
              <a:defRPr/>
            </a:pPr>
            <a:r>
              <a:rPr lang="hr-HR" i="1" dirty="0" smtClean="0">
                <a:latin typeface="Calibri" panose="020F0502020204030204" pitchFamily="34" charset="0"/>
              </a:rPr>
              <a:t>	</a:t>
            </a:r>
            <a:r>
              <a:rPr lang="hr-HR" u="sng" dirty="0" smtClean="0">
                <a:latin typeface="Calibri" panose="020F0502020204030204" pitchFamily="34" charset="0"/>
              </a:rPr>
              <a:t>Komponenta 2 </a:t>
            </a:r>
            <a:r>
              <a:rPr lang="hr-HR" dirty="0" smtClean="0">
                <a:latin typeface="Calibri" panose="020F0502020204030204" pitchFamily="34" charset="0"/>
              </a:rPr>
              <a:t>- Turističke atrakcije 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ukupan iznos na raspolaganju ERDF </a:t>
            </a:r>
            <a:r>
              <a:rPr lang="hr-HR" dirty="0" smtClean="0">
                <a:latin typeface="Calibri" panose="020F0502020204030204" pitchFamily="34" charset="0"/>
              </a:rPr>
              <a:t> 3.752.544 </a:t>
            </a:r>
            <a:r>
              <a:rPr lang="hr-HR" dirty="0">
                <a:latin typeface="Calibri" panose="020F0502020204030204" pitchFamily="34" charset="0"/>
              </a:rPr>
              <a:t>EUR;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maksimalno vrijeme trajanja projekata – 20 mjeseci;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ukupna vrijednost projekta – min 200.000 EUR, max </a:t>
            </a:r>
            <a:r>
              <a:rPr lang="hr-HR" dirty="0" smtClean="0">
                <a:latin typeface="Calibri" panose="020F0502020204030204" pitchFamily="34" charset="0"/>
              </a:rPr>
              <a:t>1.500.000 EUR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endParaRPr lang="hr-HR" dirty="0" smtClean="0">
              <a:latin typeface="Calibri" panose="020F0502020204030204" pitchFamily="34" charset="0"/>
            </a:endParaRPr>
          </a:p>
          <a:p>
            <a:pPr marL="857250" lvl="2" indent="0" algn="just" eaLnBrk="1" hangingPunct="1">
              <a:defRPr/>
            </a:pPr>
            <a:r>
              <a:rPr lang="hr-HR" u="sng" dirty="0" smtClean="0">
                <a:latin typeface="Calibri" panose="020F0502020204030204" pitchFamily="34" charset="0"/>
              </a:rPr>
              <a:t>Komponenta 3 </a:t>
            </a:r>
            <a:r>
              <a:rPr lang="hr-HR" dirty="0" smtClean="0">
                <a:latin typeface="Calibri" panose="020F0502020204030204" pitchFamily="34" charset="0"/>
              </a:rPr>
              <a:t>– Tematske rute i usluge u turizmu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ukupan iznos na raspolaganju ERDF  </a:t>
            </a:r>
            <a:r>
              <a:rPr lang="hr-HR" dirty="0" smtClean="0">
                <a:latin typeface="Calibri" panose="020F0502020204030204" pitchFamily="34" charset="0"/>
              </a:rPr>
              <a:t>4.000.000 </a:t>
            </a:r>
            <a:r>
              <a:rPr lang="hr-HR" dirty="0">
                <a:latin typeface="Calibri" panose="020F0502020204030204" pitchFamily="34" charset="0"/>
              </a:rPr>
              <a:t>EUR;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maksimalno vrijeme trajanja projekata – 20 mjeseci;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ukupna vrijednost projekta – min </a:t>
            </a:r>
            <a:r>
              <a:rPr lang="hr-HR" dirty="0" smtClean="0">
                <a:latin typeface="Calibri" panose="020F0502020204030204" pitchFamily="34" charset="0"/>
              </a:rPr>
              <a:t>100.000 </a:t>
            </a:r>
            <a:r>
              <a:rPr lang="hr-HR" dirty="0">
                <a:latin typeface="Calibri" panose="020F0502020204030204" pitchFamily="34" charset="0"/>
              </a:rPr>
              <a:t>EUR, </a:t>
            </a:r>
            <a:r>
              <a:rPr lang="hr-HR" dirty="0" err="1">
                <a:latin typeface="Calibri" panose="020F0502020204030204" pitchFamily="34" charset="0"/>
              </a:rPr>
              <a:t>max</a:t>
            </a:r>
            <a:r>
              <a:rPr lang="hr-HR" dirty="0">
                <a:latin typeface="Calibri" panose="020F0502020204030204" pitchFamily="34" charset="0"/>
              </a:rPr>
              <a:t> </a:t>
            </a:r>
            <a:r>
              <a:rPr lang="hr-HR" dirty="0" smtClean="0">
                <a:latin typeface="Calibri" panose="020F0502020204030204" pitchFamily="34" charset="0"/>
              </a:rPr>
              <a:t>400.000 </a:t>
            </a:r>
            <a:r>
              <a:rPr lang="hr-HR" dirty="0">
                <a:latin typeface="Calibri" panose="020F0502020204030204" pitchFamily="34" charset="0"/>
              </a:rPr>
              <a:t>EUR</a:t>
            </a:r>
          </a:p>
          <a:p>
            <a:pPr marL="857250" lvl="2" indent="0" algn="just" eaLnBrk="1" hangingPunct="1">
              <a:defRPr/>
            </a:pPr>
            <a:endParaRPr lang="hr-HR" dirty="0">
              <a:latin typeface="Calibri" panose="020F0502020204030204" pitchFamily="34" charset="0"/>
            </a:endParaRPr>
          </a:p>
          <a:p>
            <a:pPr marL="457200" lvl="1" indent="0" algn="just" eaLnBrk="1" hangingPunct="1">
              <a:defRPr/>
            </a:pPr>
            <a:endParaRPr lang="hr-HR" dirty="0" smtClean="0">
              <a:latin typeface="Calibri" panose="020F0502020204030204" pitchFamily="34" charset="0"/>
            </a:endParaRPr>
          </a:p>
          <a:p>
            <a:pPr marL="457200" lvl="1" indent="0" algn="just" eaLnBrk="1" hangingPunct="1">
              <a:defRPr/>
            </a:pPr>
            <a:endParaRPr lang="hr-HR" i="1" dirty="0" smtClean="0">
              <a:latin typeface="Calibri" panose="020F0502020204030204" pitchFamily="34" charset="0"/>
            </a:endParaRP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endParaRPr lang="hr-HR" dirty="0">
              <a:latin typeface="Calibri" panose="020F0502020204030204" pitchFamily="34" charset="0"/>
            </a:endParaRPr>
          </a:p>
          <a:p>
            <a:pPr marL="0" indent="0" algn="just" eaLnBrk="1" hangingPunct="1">
              <a:defRPr/>
            </a:pPr>
            <a:endParaRPr lang="hr-HR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63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Rra20\Desktop\sdafsdfs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833438"/>
            <a:ext cx="7897813" cy="5191125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Rra20\Desktop\bvfdgf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8550" y="1166813"/>
            <a:ext cx="6945313" cy="4524375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Rra20\Desktop\dvdv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925" y="1990725"/>
            <a:ext cx="7802563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Handbook to Tourism Projects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r-HR" dirty="0" smtClean="0"/>
              <a:t>Ruralni turizam</a:t>
            </a:r>
          </a:p>
          <a:p>
            <a:r>
              <a:rPr lang="hr-HR" dirty="0" smtClean="0"/>
              <a:t>Ribolov</a:t>
            </a:r>
          </a:p>
          <a:p>
            <a:r>
              <a:rPr lang="hr-HR" dirty="0" smtClean="0"/>
              <a:t>Lov</a:t>
            </a:r>
          </a:p>
          <a:p>
            <a:r>
              <a:rPr lang="hr-HR" dirty="0" smtClean="0"/>
              <a:t>Eko turizam</a:t>
            </a:r>
          </a:p>
          <a:p>
            <a:r>
              <a:rPr lang="hr-HR" dirty="0" smtClean="0"/>
              <a:t>Promatranje ptica i životinja</a:t>
            </a:r>
          </a:p>
          <a:p>
            <a:r>
              <a:rPr lang="hr-HR" dirty="0" smtClean="0"/>
              <a:t>Kulturni turizam</a:t>
            </a:r>
          </a:p>
          <a:p>
            <a:r>
              <a:rPr lang="hr-HR" dirty="0" smtClean="0"/>
              <a:t>Vinski turizam</a:t>
            </a:r>
          </a:p>
          <a:p>
            <a:r>
              <a:rPr lang="hr-HR" dirty="0" smtClean="0"/>
              <a:t>Riječni kruzing</a:t>
            </a:r>
          </a:p>
          <a:p>
            <a:r>
              <a:rPr lang="hr-HR" dirty="0" smtClean="0"/>
              <a:t>Sport i biciklistički turizam</a:t>
            </a:r>
          </a:p>
          <a:p>
            <a:r>
              <a:rPr lang="hr-HR" dirty="0" smtClean="0"/>
              <a:t>Rekreacijski turizam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56435756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274293" y="1700808"/>
            <a:ext cx="8496944" cy="7207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hr-H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Prioritetna os 2 - Održivo korištenje prirodnih i kulturnih vrijednosti</a:t>
            </a:r>
            <a:endParaRPr lang="en-GB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CBAE86-FAC8-4A47-980A-5BE7C96BAC31}" type="slidenum">
              <a:rPr lang="de-DE" altLang="sr-Latn-RS" sz="1400"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de-DE" altLang="sr-Latn-RS" sz="1400">
              <a:latin typeface="Tahoma" panose="020B0604030504040204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51520" y="2564904"/>
            <a:ext cx="86042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342900" indent="-342900" algn="just" eaLnBrk="1" hangingPunct="1">
              <a:buAutoNum type="arabicPeriod"/>
              <a:defRPr/>
            </a:pPr>
            <a:r>
              <a:rPr lang="hr-HR" sz="1600" b="1" dirty="0" smtClean="0">
                <a:latin typeface="Calibri" panose="020F0502020204030204" pitchFamily="34" charset="0"/>
              </a:rPr>
              <a:t>6d - </a:t>
            </a:r>
            <a:r>
              <a:rPr lang="vi-VN" sz="1600" b="1" dirty="0" smtClean="0">
                <a:latin typeface="Calibri" panose="020F0502020204030204" pitchFamily="34" charset="0"/>
              </a:rPr>
              <a:t>Očuvanje </a:t>
            </a:r>
            <a:r>
              <a:rPr lang="vi-VN" sz="1600" b="1" dirty="0">
                <a:latin typeface="Calibri" panose="020F0502020204030204" pitchFamily="34" charset="0"/>
              </a:rPr>
              <a:t>i obnova bioraznolikosti i tla, promocija usluga vezanih uz ekosustav, uključujući kroz sustav Natura 2000 i zelenu </a:t>
            </a:r>
            <a:r>
              <a:rPr lang="vi-VN" sz="1600" b="1" dirty="0" smtClean="0">
                <a:latin typeface="Calibri" panose="020F0502020204030204" pitchFamily="34" charset="0"/>
              </a:rPr>
              <a:t>infrastrukturu</a:t>
            </a:r>
            <a:endParaRPr lang="hr-HR" sz="1600" b="1" dirty="0" smtClean="0">
              <a:latin typeface="Calibri" panose="020F0502020204030204" pitchFamily="34" charset="0"/>
            </a:endParaRPr>
          </a:p>
          <a:p>
            <a:pPr marL="0" indent="0" algn="just" eaLnBrk="1" hangingPunct="1">
              <a:defRPr/>
            </a:pPr>
            <a:endParaRPr lang="vi-VN" sz="1600" b="1" dirty="0">
              <a:latin typeface="Calibri" panose="020F0502020204030204" pitchFamily="34" charset="0"/>
            </a:endParaRPr>
          </a:p>
          <a:p>
            <a:pPr marL="0" indent="0" algn="just" eaLnBrk="1" hangingPunct="1">
              <a:defRPr/>
            </a:pPr>
            <a:r>
              <a:rPr lang="hr-HR" sz="1600" dirty="0">
                <a:latin typeface="Calibri" panose="020F0502020204030204" pitchFamily="34" charset="0"/>
              </a:rPr>
              <a:t> </a:t>
            </a:r>
            <a:r>
              <a:rPr lang="hr-HR" sz="1600" dirty="0" smtClean="0">
                <a:latin typeface="Calibri" panose="020F0502020204030204" pitchFamily="34" charset="0"/>
              </a:rPr>
              <a:t>    </a:t>
            </a:r>
            <a:r>
              <a:rPr lang="vi-VN" sz="1600" i="1" dirty="0" smtClean="0">
                <a:latin typeface="Calibri" panose="020F0502020204030204" pitchFamily="34" charset="0"/>
              </a:rPr>
              <a:t>2.</a:t>
            </a:r>
            <a:r>
              <a:rPr lang="hr-HR" sz="1600" i="1" dirty="0" smtClean="0">
                <a:latin typeface="Calibri" panose="020F0502020204030204" pitchFamily="34" charset="0"/>
              </a:rPr>
              <a:t>2</a:t>
            </a:r>
            <a:r>
              <a:rPr lang="vi-VN" sz="1600" i="1" dirty="0" smtClean="0">
                <a:latin typeface="Calibri" panose="020F0502020204030204" pitchFamily="34" charset="0"/>
              </a:rPr>
              <a:t>. </a:t>
            </a:r>
            <a:r>
              <a:rPr lang="hr-HR" sz="1600" i="1" dirty="0" smtClean="0">
                <a:latin typeface="Calibri" panose="020F0502020204030204" pitchFamily="34" charset="0"/>
              </a:rPr>
              <a:t>Uspostava i održavanje biološke raznovrsnosti u prekograničnom području</a:t>
            </a:r>
          </a:p>
          <a:p>
            <a:pPr marL="0" indent="0" algn="just" eaLnBrk="1" hangingPunct="1">
              <a:defRPr/>
            </a:pPr>
            <a:endParaRPr lang="hr-HR" sz="1600" i="1" dirty="0" smtClean="0">
              <a:latin typeface="Calibri" panose="020F0502020204030204" pitchFamily="34" charset="0"/>
            </a:endParaRPr>
          </a:p>
          <a:p>
            <a:pPr lvl="1" algn="just" eaLnBrk="1" hangingPunct="1">
              <a:buFont typeface="Wingdings" panose="05000000000000000000" pitchFamily="2" charset="2"/>
              <a:buChar char="Ø"/>
              <a:defRPr/>
            </a:pPr>
            <a:r>
              <a:rPr lang="vi-VN" sz="1600" dirty="0" smtClean="0">
                <a:latin typeface="Calibri" panose="020F0502020204030204" pitchFamily="34" charset="0"/>
              </a:rPr>
              <a:t>ukupan </a:t>
            </a:r>
            <a:r>
              <a:rPr lang="vi-VN" sz="1600" dirty="0">
                <a:latin typeface="Calibri" panose="020F0502020204030204" pitchFamily="34" charset="0"/>
              </a:rPr>
              <a:t>iznos na raspolaganju ERDF </a:t>
            </a:r>
            <a:r>
              <a:rPr lang="hr-HR" sz="1600" dirty="0" smtClean="0">
                <a:latin typeface="Calibri" panose="020F0502020204030204" pitchFamily="34" charset="0"/>
              </a:rPr>
              <a:t>8.576.241</a:t>
            </a:r>
            <a:r>
              <a:rPr lang="vi-VN" sz="1600" dirty="0" smtClean="0">
                <a:latin typeface="Calibri" panose="020F0502020204030204" pitchFamily="34" charset="0"/>
              </a:rPr>
              <a:t>,00 </a:t>
            </a:r>
            <a:r>
              <a:rPr lang="vi-VN" sz="1600" dirty="0">
                <a:latin typeface="Calibri" panose="020F0502020204030204" pitchFamily="34" charset="0"/>
              </a:rPr>
              <a:t>EUR;</a:t>
            </a:r>
          </a:p>
          <a:p>
            <a:pPr lvl="1" algn="just" eaLnBrk="1" hangingPunct="1">
              <a:buFont typeface="Wingdings" panose="05000000000000000000" pitchFamily="2" charset="2"/>
              <a:buChar char="Ø"/>
              <a:defRPr/>
            </a:pPr>
            <a:r>
              <a:rPr lang="vi-VN" sz="1600" dirty="0">
                <a:latin typeface="Calibri" panose="020F0502020204030204" pitchFamily="34" charset="0"/>
              </a:rPr>
              <a:t>maksimalno vrijeme trajanja projekata – 20 mjeseci;</a:t>
            </a:r>
          </a:p>
          <a:p>
            <a:pPr lvl="1" algn="just" eaLnBrk="1" hangingPunct="1">
              <a:buFont typeface="Wingdings" panose="05000000000000000000" pitchFamily="2" charset="2"/>
              <a:buChar char="Ø"/>
              <a:defRPr/>
            </a:pPr>
            <a:r>
              <a:rPr lang="vi-VN" sz="1600" dirty="0">
                <a:latin typeface="Calibri" panose="020F0502020204030204" pitchFamily="34" charset="0"/>
              </a:rPr>
              <a:t>ukupna vrijednost projekta – min </a:t>
            </a:r>
            <a:r>
              <a:rPr lang="hr-HR" sz="1600" dirty="0" smtClean="0">
                <a:latin typeface="Calibri" panose="020F0502020204030204" pitchFamily="34" charset="0"/>
              </a:rPr>
              <a:t>15</a:t>
            </a:r>
            <a:r>
              <a:rPr lang="vi-VN" sz="1600" dirty="0" smtClean="0">
                <a:latin typeface="Calibri" panose="020F0502020204030204" pitchFamily="34" charset="0"/>
              </a:rPr>
              <a:t>0.000 </a:t>
            </a:r>
            <a:r>
              <a:rPr lang="vi-VN" sz="1600" dirty="0">
                <a:latin typeface="Calibri" panose="020F0502020204030204" pitchFamily="34" charset="0"/>
              </a:rPr>
              <a:t>EUR, max </a:t>
            </a:r>
            <a:r>
              <a:rPr lang="hr-HR" sz="1600" dirty="0" smtClean="0">
                <a:latin typeface="Calibri" panose="020F0502020204030204" pitchFamily="34" charset="0"/>
              </a:rPr>
              <a:t>1</a:t>
            </a:r>
            <a:r>
              <a:rPr lang="vi-VN" sz="1600" dirty="0" smtClean="0">
                <a:latin typeface="Calibri" panose="020F0502020204030204" pitchFamily="34" charset="0"/>
              </a:rPr>
              <a:t>.</a:t>
            </a:r>
            <a:r>
              <a:rPr lang="hr-HR" sz="1600" dirty="0" smtClean="0">
                <a:latin typeface="Calibri" panose="020F0502020204030204" pitchFamily="34" charset="0"/>
              </a:rPr>
              <a:t>5</a:t>
            </a:r>
            <a:r>
              <a:rPr lang="vi-VN" sz="1600" dirty="0" smtClean="0">
                <a:latin typeface="Calibri" panose="020F0502020204030204" pitchFamily="34" charset="0"/>
              </a:rPr>
              <a:t>00.000 </a:t>
            </a:r>
            <a:r>
              <a:rPr lang="vi-VN" sz="1600" dirty="0">
                <a:latin typeface="Calibri" panose="020F0502020204030204" pitchFamily="34" charset="0"/>
              </a:rPr>
              <a:t>EUR</a:t>
            </a:r>
          </a:p>
        </p:txBody>
      </p:sp>
    </p:spTree>
    <p:extLst>
      <p:ext uri="{BB962C8B-B14F-4D97-AF65-F5344CB8AC3E}">
        <p14:creationId xmlns:p14="http://schemas.microsoft.com/office/powerpoint/2010/main" val="127786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544512" y="692696"/>
            <a:ext cx="8064500" cy="7207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hr-H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Općenito o programu</a:t>
            </a:r>
            <a:endParaRPr lang="en-GB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2738E10-7D1F-43F5-B205-C071E5CD9FAC}" type="slidenum">
              <a:rPr lang="de-DE" smtClean="0">
                <a:cs typeface="Arial" charset="0"/>
              </a:rPr>
              <a:pPr/>
              <a:t>3</a:t>
            </a:fld>
            <a:endParaRPr lang="de-DE" smtClean="0">
              <a:cs typeface="Arial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25653" y="2348880"/>
            <a:ext cx="893762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Program Europske teritorijalne suradnje – </a:t>
            </a:r>
            <a:r>
              <a:rPr lang="hr-HR" dirty="0">
                <a:latin typeface="Calibri" pitchFamily="34" charset="0"/>
              </a:rPr>
              <a:t>instrument i cilj Kohezijske politike EU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Cilj programa - </a:t>
            </a:r>
            <a:r>
              <a:rPr lang="hr-HR" dirty="0">
                <a:latin typeface="Calibri" pitchFamily="34" charset="0"/>
              </a:rPr>
              <a:t>cilj je jačanje socijalnog, gospodarskog i teritorijalnog razvoja prekograničnog područja između Hrvatske i Srbije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hr-HR" b="1" dirty="0" smtClean="0">
                <a:latin typeface="Calibri" pitchFamily="34" charset="0"/>
              </a:rPr>
              <a:t>Vrijeme </a:t>
            </a:r>
            <a:r>
              <a:rPr lang="hr-HR" b="1" dirty="0">
                <a:latin typeface="Calibri" pitchFamily="34" charset="0"/>
              </a:rPr>
              <a:t>trajanja: </a:t>
            </a:r>
            <a:r>
              <a:rPr lang="hr-HR" dirty="0">
                <a:latin typeface="Calibri" pitchFamily="34" charset="0"/>
              </a:rPr>
              <a:t>2014 – 2020 (2023 – n+3)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Razina sufinanciranja:</a:t>
            </a:r>
            <a:r>
              <a:rPr lang="hr-HR" dirty="0">
                <a:latin typeface="Calibri" pitchFamily="34" charset="0"/>
              </a:rPr>
              <a:t> 85%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Ukupna raspoloživa sredstva </a:t>
            </a:r>
            <a:r>
              <a:rPr lang="hr-HR" dirty="0">
                <a:latin typeface="Calibri" pitchFamily="34" charset="0"/>
              </a:rPr>
              <a:t>(ERDF + nacionalno sufinanciranje): </a:t>
            </a:r>
            <a:endParaRPr lang="hr-HR" dirty="0" smtClean="0">
              <a:latin typeface="Calibri" pitchFamily="34" charset="0"/>
            </a:endParaRPr>
          </a:p>
          <a:p>
            <a:pPr marL="285750" indent="-285750" algn="just">
              <a:buFont typeface="Arial" charset="0"/>
              <a:buChar char="•"/>
            </a:pPr>
            <a:endParaRPr lang="hr-HR" dirty="0">
              <a:latin typeface="Calibri" pitchFamily="34" charset="0"/>
            </a:endParaRPr>
          </a:p>
          <a:p>
            <a:pPr marL="285750" indent="-285750" algn="just">
              <a:buFont typeface="Arial" charset="0"/>
              <a:buNone/>
            </a:pPr>
            <a:r>
              <a:rPr lang="hr-HR" dirty="0">
                <a:latin typeface="Calibri" pitchFamily="34" charset="0"/>
              </a:rPr>
              <a:t>				       34,293.188,00 EUR + 6,051,742 EUR = </a:t>
            </a:r>
            <a:r>
              <a:rPr lang="hr-HR" b="1" dirty="0">
                <a:latin typeface="Calibri" pitchFamily="34" charset="0"/>
              </a:rPr>
              <a:t>40,344,930</a:t>
            </a:r>
            <a:r>
              <a:rPr lang="hr-HR" dirty="0">
                <a:latin typeface="Calibri" pitchFamily="34" charset="0"/>
              </a:rPr>
              <a:t> EUR </a:t>
            </a:r>
          </a:p>
          <a:p>
            <a:pPr marL="285750" indent="-285750" algn="just"/>
            <a:endParaRPr lang="hr-HR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20627" y="692696"/>
            <a:ext cx="7066036" cy="7207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vi-VN" sz="2400" b="1" dirty="0">
                <a:latin typeface="Calibri" panose="020F0502020204030204" pitchFamily="34" charset="0"/>
              </a:rPr>
              <a:t>Prioritetna os 3 – Suradnja: poboljšanje institucionalnih kapaciteta i učinkovita javna uprava</a:t>
            </a:r>
            <a:endParaRPr lang="en-GB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CBAE86-FAC8-4A47-980A-5BE7C96BAC31}" type="slidenum">
              <a:rPr lang="de-DE" altLang="sr-Latn-RS" sz="1400"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de-DE" altLang="sr-Latn-RS" sz="1400">
              <a:latin typeface="Tahoma" panose="020B0604030504040204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23528" y="2060848"/>
            <a:ext cx="86042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0" indent="0" algn="just" eaLnBrk="1" hangingPunct="1">
              <a:defRPr/>
            </a:pPr>
            <a:r>
              <a:rPr lang="hr-HR" sz="1600" b="1" dirty="0" smtClean="0">
                <a:latin typeface="Calibri" panose="020F0502020204030204" pitchFamily="34" charset="0"/>
              </a:rPr>
              <a:t>1. </a:t>
            </a:r>
            <a:r>
              <a:rPr lang="vi-VN" sz="1600" b="1" dirty="0" smtClean="0">
                <a:latin typeface="Calibri" panose="020F0502020204030204" pitchFamily="34" charset="0"/>
              </a:rPr>
              <a:t>11 </a:t>
            </a:r>
            <a:r>
              <a:rPr lang="vi-VN" sz="1600" b="1" dirty="0">
                <a:latin typeface="Calibri" panose="020F0502020204030204" pitchFamily="34" charset="0"/>
              </a:rPr>
              <a:t>- poboljšanje institucionalnih kapaciteta i učinkovita javna uprava kroz promicanje suradnje u zakonodavstvu i administraciji između građana i </a:t>
            </a:r>
            <a:r>
              <a:rPr lang="vi-VN" sz="1600" b="1" dirty="0" smtClean="0">
                <a:latin typeface="Calibri" panose="020F0502020204030204" pitchFamily="34" charset="0"/>
              </a:rPr>
              <a:t>institucija</a:t>
            </a:r>
            <a:r>
              <a:rPr lang="hr-HR" sz="1600" b="1" dirty="0" smtClean="0">
                <a:latin typeface="Calibri" panose="020F0502020204030204" pitchFamily="34" charset="0"/>
              </a:rPr>
              <a:t> – </a:t>
            </a:r>
            <a:r>
              <a:rPr lang="hr-HR" sz="1600" dirty="0" smtClean="0">
                <a:latin typeface="Calibri" panose="020F0502020204030204" pitchFamily="34" charset="0"/>
              </a:rPr>
              <a:t>u ovoj komponenti ne mogu se financirati infrastrukturni radovi</a:t>
            </a:r>
          </a:p>
          <a:p>
            <a:pPr marL="0" indent="0" algn="just" eaLnBrk="1" hangingPunct="1">
              <a:defRPr/>
            </a:pPr>
            <a:endParaRPr lang="hr-HR" sz="1600" dirty="0">
              <a:latin typeface="Calibri" panose="020F0502020204030204" pitchFamily="34" charset="0"/>
            </a:endParaRPr>
          </a:p>
          <a:p>
            <a:pPr marL="857250" lvl="2" indent="0" algn="just" eaLnBrk="1" hangingPunct="1">
              <a:defRPr/>
            </a:pPr>
            <a:r>
              <a:rPr lang="hr-HR" u="sng" dirty="0">
                <a:latin typeface="Calibri" panose="020F0502020204030204" pitchFamily="34" charset="0"/>
              </a:rPr>
              <a:t>Komponenta 1 </a:t>
            </a:r>
            <a:r>
              <a:rPr lang="hr-HR" dirty="0">
                <a:latin typeface="Calibri" panose="020F0502020204030204" pitchFamily="34" charset="0"/>
              </a:rPr>
              <a:t>– </a:t>
            </a:r>
            <a:r>
              <a:rPr lang="hr-HR" dirty="0" smtClean="0">
                <a:latin typeface="Calibri" panose="020F0502020204030204" pitchFamily="34" charset="0"/>
              </a:rPr>
              <a:t>Tematska suradnja</a:t>
            </a:r>
            <a:endParaRPr lang="hr-HR" dirty="0">
              <a:latin typeface="Calibri" panose="020F0502020204030204" pitchFamily="34" charset="0"/>
            </a:endParaRP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ukupan iznos na raspolaganju ERDF </a:t>
            </a:r>
            <a:r>
              <a:rPr lang="hr-HR" dirty="0" smtClean="0">
                <a:latin typeface="Calibri" panose="020F0502020204030204" pitchFamily="34" charset="0"/>
              </a:rPr>
              <a:t>1.000.000,00 </a:t>
            </a:r>
            <a:r>
              <a:rPr lang="hr-HR" dirty="0">
                <a:latin typeface="Calibri" panose="020F0502020204030204" pitchFamily="34" charset="0"/>
              </a:rPr>
              <a:t>EUR;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maksimalno vrijeme trajanja projekata – </a:t>
            </a:r>
            <a:r>
              <a:rPr lang="hr-HR" dirty="0" smtClean="0">
                <a:latin typeface="Calibri" panose="020F0502020204030204" pitchFamily="34" charset="0"/>
              </a:rPr>
              <a:t>16 </a:t>
            </a:r>
            <a:r>
              <a:rPr lang="hr-HR" dirty="0">
                <a:latin typeface="Calibri" panose="020F0502020204030204" pitchFamily="34" charset="0"/>
              </a:rPr>
              <a:t>mjeseci;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ukupna vrijednost projekta – min </a:t>
            </a:r>
            <a:r>
              <a:rPr lang="hr-HR" dirty="0" smtClean="0">
                <a:latin typeface="Calibri" panose="020F0502020204030204" pitchFamily="34" charset="0"/>
              </a:rPr>
              <a:t>150.000 </a:t>
            </a:r>
            <a:r>
              <a:rPr lang="hr-HR" dirty="0">
                <a:latin typeface="Calibri" panose="020F0502020204030204" pitchFamily="34" charset="0"/>
              </a:rPr>
              <a:t>EUR, </a:t>
            </a:r>
            <a:r>
              <a:rPr lang="hr-HR" dirty="0" err="1">
                <a:latin typeface="Calibri" panose="020F0502020204030204" pitchFamily="34" charset="0"/>
              </a:rPr>
              <a:t>max</a:t>
            </a:r>
            <a:r>
              <a:rPr lang="hr-HR" dirty="0">
                <a:latin typeface="Calibri" panose="020F0502020204030204" pitchFamily="34" charset="0"/>
              </a:rPr>
              <a:t> </a:t>
            </a:r>
            <a:r>
              <a:rPr lang="hr-HR" dirty="0" smtClean="0">
                <a:latin typeface="Calibri" panose="020F0502020204030204" pitchFamily="34" charset="0"/>
              </a:rPr>
              <a:t>300.000 </a:t>
            </a:r>
            <a:r>
              <a:rPr lang="hr-HR" dirty="0">
                <a:latin typeface="Calibri" panose="020F0502020204030204" pitchFamily="34" charset="0"/>
              </a:rPr>
              <a:t>EUR</a:t>
            </a:r>
          </a:p>
          <a:p>
            <a:pPr marL="457200" lvl="1" indent="0" algn="just" eaLnBrk="1" hangingPunct="1">
              <a:defRPr/>
            </a:pPr>
            <a:r>
              <a:rPr lang="hr-HR" i="1" dirty="0">
                <a:latin typeface="Calibri" panose="020F0502020204030204" pitchFamily="34" charset="0"/>
              </a:rPr>
              <a:t>	</a:t>
            </a:r>
            <a:r>
              <a:rPr lang="hr-HR" u="sng" dirty="0">
                <a:latin typeface="Calibri" panose="020F0502020204030204" pitchFamily="34" charset="0"/>
              </a:rPr>
              <a:t>Komponenta 2 </a:t>
            </a:r>
            <a:r>
              <a:rPr lang="hr-HR" dirty="0" smtClean="0">
                <a:latin typeface="Calibri" panose="020F0502020204030204" pitchFamily="34" charset="0"/>
              </a:rPr>
              <a:t>– Ljudi - ljudima</a:t>
            </a:r>
            <a:endParaRPr lang="hr-HR" dirty="0">
              <a:latin typeface="Calibri" panose="020F0502020204030204" pitchFamily="34" charset="0"/>
            </a:endParaRP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ukupan iznos na raspolaganju ERDF  </a:t>
            </a:r>
            <a:r>
              <a:rPr lang="hr-HR" dirty="0" smtClean="0">
                <a:latin typeface="Calibri" panose="020F0502020204030204" pitchFamily="34" charset="0"/>
              </a:rPr>
              <a:t>1.500.000 </a:t>
            </a:r>
            <a:r>
              <a:rPr lang="hr-HR" dirty="0">
                <a:latin typeface="Calibri" panose="020F0502020204030204" pitchFamily="34" charset="0"/>
              </a:rPr>
              <a:t>EUR;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maksimalno vrijeme trajanja projekata – </a:t>
            </a:r>
            <a:r>
              <a:rPr lang="hr-HR" dirty="0" smtClean="0">
                <a:latin typeface="Calibri" panose="020F0502020204030204" pitchFamily="34" charset="0"/>
              </a:rPr>
              <a:t>16 </a:t>
            </a:r>
            <a:r>
              <a:rPr lang="hr-HR" dirty="0">
                <a:latin typeface="Calibri" panose="020F0502020204030204" pitchFamily="34" charset="0"/>
              </a:rPr>
              <a:t>mjeseci;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ukupna vrijednost projekta – min </a:t>
            </a:r>
            <a:r>
              <a:rPr lang="hr-HR" dirty="0" smtClean="0">
                <a:latin typeface="Calibri" panose="020F0502020204030204" pitchFamily="34" charset="0"/>
              </a:rPr>
              <a:t>50.000 </a:t>
            </a:r>
            <a:r>
              <a:rPr lang="hr-HR" dirty="0">
                <a:latin typeface="Calibri" panose="020F0502020204030204" pitchFamily="34" charset="0"/>
              </a:rPr>
              <a:t>EUR, </a:t>
            </a:r>
            <a:r>
              <a:rPr lang="hr-HR" dirty="0" err="1">
                <a:latin typeface="Calibri" panose="020F0502020204030204" pitchFamily="34" charset="0"/>
              </a:rPr>
              <a:t>max</a:t>
            </a:r>
            <a:r>
              <a:rPr lang="hr-HR" dirty="0">
                <a:latin typeface="Calibri" panose="020F0502020204030204" pitchFamily="34" charset="0"/>
              </a:rPr>
              <a:t> </a:t>
            </a:r>
            <a:r>
              <a:rPr lang="hr-HR" dirty="0" smtClean="0">
                <a:latin typeface="Calibri" panose="020F0502020204030204" pitchFamily="34" charset="0"/>
              </a:rPr>
              <a:t>200.000 </a:t>
            </a:r>
            <a:r>
              <a:rPr lang="hr-HR" dirty="0">
                <a:latin typeface="Calibri" panose="020F0502020204030204" pitchFamily="34" charset="0"/>
              </a:rPr>
              <a:t>EUR</a:t>
            </a:r>
          </a:p>
          <a:p>
            <a:pPr marL="0" indent="0" algn="just" eaLnBrk="1" hangingPunct="1">
              <a:defRPr/>
            </a:pPr>
            <a:endParaRPr lang="hr-HR" sz="1600" dirty="0" smtClean="0">
              <a:latin typeface="Calibri" panose="020F0502020204030204" pitchFamily="34" charset="0"/>
            </a:endParaRPr>
          </a:p>
          <a:p>
            <a:pPr marL="0" indent="0" algn="just" eaLnBrk="1" hangingPunct="1">
              <a:defRPr/>
            </a:pPr>
            <a:endParaRPr lang="hr-H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47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Rra20\Desktop\sgergerge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928670"/>
            <a:ext cx="6964363" cy="4514850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92549" y="548680"/>
            <a:ext cx="8964488" cy="1080120"/>
          </a:xfrm>
        </p:spPr>
        <p:txBody>
          <a:bodyPr/>
          <a:lstStyle/>
          <a:p>
            <a:pPr eaLnBrk="1" hangingPunct="1">
              <a:defRPr/>
            </a:pPr>
            <a:r>
              <a:rPr lang="vi-VN" sz="2000" b="1" dirty="0">
                <a:latin typeface="Calibri" panose="020F0502020204030204" pitchFamily="34" charset="0"/>
              </a:rPr>
              <a:t>Prioritetna os 4 – Obrazovanje: ulaganje u obrazovanje i osposobljavanje, uključujući strukovno osposobljavanje za vještine i cjeloživotno učenje kroz razvoj infrastrukture za obrazovanje i osposobljavanje</a:t>
            </a:r>
            <a:endParaRPr lang="hr-HR" sz="2000" dirty="0">
              <a:latin typeface="Calibri" panose="020F0502020204030204" pitchFamily="34" charset="0"/>
            </a:endParaRP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CBAE86-FAC8-4A47-980A-5BE7C96BAC31}" type="slidenum">
              <a:rPr lang="de-DE" altLang="sr-Latn-RS" sz="1400">
                <a:latin typeface="Tahoma" panose="020B0604030504040204" pitchFamily="34" charset="0"/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de-DE" altLang="sr-Latn-RS" sz="1400">
              <a:latin typeface="Tahoma" panose="020B0604030504040204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51520" y="1844824"/>
            <a:ext cx="864096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342900" indent="-342900" algn="just" eaLnBrk="1" hangingPunct="1">
              <a:buAutoNum type="arabicPeriod"/>
              <a:defRPr/>
            </a:pPr>
            <a:r>
              <a:rPr lang="vi-VN" sz="1600" b="1" dirty="0" smtClean="0">
                <a:latin typeface="Calibri" panose="020F0502020204030204" pitchFamily="34" charset="0"/>
              </a:rPr>
              <a:t>10 </a:t>
            </a:r>
            <a:r>
              <a:rPr lang="vi-VN" sz="1600" b="1" dirty="0">
                <a:latin typeface="Calibri" panose="020F0502020204030204" pitchFamily="34" charset="0"/>
              </a:rPr>
              <a:t>– ulaganje u vještine i cjeloživotno učenje kroz razvoj i provedbu zajedničkih obrazovnih aktivnosti, strukovno osposobljavanje i programe </a:t>
            </a:r>
            <a:r>
              <a:rPr lang="vi-VN" sz="1600" b="1" dirty="0" smtClean="0">
                <a:latin typeface="Calibri" panose="020F0502020204030204" pitchFamily="34" charset="0"/>
              </a:rPr>
              <a:t>osposobljavanja</a:t>
            </a:r>
            <a:r>
              <a:rPr lang="hr-HR" sz="1600" b="1" dirty="0">
                <a:latin typeface="Calibri" panose="020F0502020204030204" pitchFamily="34" charset="0"/>
              </a:rPr>
              <a:t> </a:t>
            </a:r>
            <a:r>
              <a:rPr lang="hr-HR" sz="1600" b="1" dirty="0" smtClean="0">
                <a:latin typeface="Calibri" panose="020F0502020204030204" pitchFamily="34" charset="0"/>
              </a:rPr>
              <a:t>– </a:t>
            </a:r>
            <a:r>
              <a:rPr lang="hr-HR" sz="1600" dirty="0" smtClean="0">
                <a:latin typeface="Calibri" panose="020F0502020204030204" pitchFamily="34" charset="0"/>
              </a:rPr>
              <a:t>u ovoj komponenti mogući su manji infrastrukturni radovi ali samo kao komplementarne aktivnosti u provedbi zajedničkih programa i usluga i ukoliko bez navedenih infrastrukturnih radova provedba zajedničkih programa ne bi bila moguća, isto vrijedi za nabavku opreme</a:t>
            </a:r>
            <a:endParaRPr lang="hr-HR" sz="1600" dirty="0">
              <a:latin typeface="Calibri" panose="020F0502020204030204" pitchFamily="34" charset="0"/>
            </a:endParaRPr>
          </a:p>
          <a:p>
            <a:pPr marL="857250" lvl="2" indent="0" algn="just" eaLnBrk="1" hangingPunct="1">
              <a:defRPr/>
            </a:pPr>
            <a:r>
              <a:rPr lang="hr-HR" u="sng" dirty="0">
                <a:latin typeface="Calibri" panose="020F0502020204030204" pitchFamily="34" charset="0"/>
              </a:rPr>
              <a:t>Komponenta 1 </a:t>
            </a:r>
            <a:r>
              <a:rPr lang="hr-HR" dirty="0">
                <a:latin typeface="Calibri" panose="020F0502020204030204" pitchFamily="34" charset="0"/>
              </a:rPr>
              <a:t>– </a:t>
            </a:r>
            <a:r>
              <a:rPr lang="hr-HR" dirty="0" smtClean="0">
                <a:latin typeface="Calibri" panose="020F0502020204030204" pitchFamily="34" charset="0"/>
              </a:rPr>
              <a:t>Suradnja u visokom školstvu</a:t>
            </a:r>
            <a:endParaRPr lang="hr-HR" dirty="0">
              <a:latin typeface="Calibri" panose="020F0502020204030204" pitchFamily="34" charset="0"/>
            </a:endParaRP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ukupan iznos na raspolaganju ERDF </a:t>
            </a:r>
            <a:r>
              <a:rPr lang="hr-HR" dirty="0" smtClean="0">
                <a:latin typeface="Calibri" panose="020F0502020204030204" pitchFamily="34" charset="0"/>
              </a:rPr>
              <a:t>900.000,00 </a:t>
            </a:r>
            <a:r>
              <a:rPr lang="hr-HR" dirty="0">
                <a:latin typeface="Calibri" panose="020F0502020204030204" pitchFamily="34" charset="0"/>
              </a:rPr>
              <a:t>EUR;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maksimalno vrijeme trajanja projekata – 16 mjeseci;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ukupna vrijednost projekta – min </a:t>
            </a:r>
            <a:r>
              <a:rPr lang="hr-HR" dirty="0" smtClean="0">
                <a:latin typeface="Calibri" panose="020F0502020204030204" pitchFamily="34" charset="0"/>
              </a:rPr>
              <a:t>100.000 </a:t>
            </a:r>
            <a:r>
              <a:rPr lang="hr-HR" dirty="0">
                <a:latin typeface="Calibri" panose="020F0502020204030204" pitchFamily="34" charset="0"/>
              </a:rPr>
              <a:t>EUR, max 300.000 </a:t>
            </a:r>
            <a:r>
              <a:rPr lang="hr-HR" dirty="0" smtClean="0">
                <a:latin typeface="Calibri" panose="020F0502020204030204" pitchFamily="34" charset="0"/>
              </a:rPr>
              <a:t>EUR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endParaRPr lang="hr-HR" dirty="0">
              <a:latin typeface="Calibri" panose="020F0502020204030204" pitchFamily="34" charset="0"/>
            </a:endParaRPr>
          </a:p>
          <a:p>
            <a:pPr marL="457200" lvl="1" indent="0" algn="just" eaLnBrk="1" hangingPunct="1">
              <a:defRPr/>
            </a:pPr>
            <a:r>
              <a:rPr lang="hr-HR" i="1" dirty="0">
                <a:latin typeface="Calibri" panose="020F0502020204030204" pitchFamily="34" charset="0"/>
              </a:rPr>
              <a:t>	</a:t>
            </a:r>
            <a:r>
              <a:rPr lang="hr-HR" u="sng" dirty="0">
                <a:latin typeface="Calibri" panose="020F0502020204030204" pitchFamily="34" charset="0"/>
              </a:rPr>
              <a:t>Komponenta 2 </a:t>
            </a:r>
            <a:r>
              <a:rPr lang="hr-HR" dirty="0">
                <a:latin typeface="Calibri" panose="020F0502020204030204" pitchFamily="34" charset="0"/>
              </a:rPr>
              <a:t>– </a:t>
            </a:r>
            <a:r>
              <a:rPr lang="hr-HR" dirty="0" smtClean="0">
                <a:latin typeface="Calibri" panose="020F0502020204030204" pitchFamily="34" charset="0"/>
              </a:rPr>
              <a:t>Suradnja u pred-tercijarnom i obrazovanju odraslih</a:t>
            </a:r>
            <a:endParaRPr lang="hr-HR" dirty="0">
              <a:latin typeface="Calibri" panose="020F0502020204030204" pitchFamily="34" charset="0"/>
            </a:endParaRP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ukupan iznos na raspolaganju ERDF  </a:t>
            </a:r>
            <a:r>
              <a:rPr lang="hr-HR" dirty="0" smtClean="0">
                <a:latin typeface="Calibri" panose="020F0502020204030204" pitchFamily="34" charset="0"/>
              </a:rPr>
              <a:t>1.800.000 </a:t>
            </a:r>
            <a:r>
              <a:rPr lang="hr-HR" dirty="0">
                <a:latin typeface="Calibri" panose="020F0502020204030204" pitchFamily="34" charset="0"/>
              </a:rPr>
              <a:t>EUR;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maksimalno vrijeme trajanja projekata – 16 mjeseci;</a:t>
            </a:r>
          </a:p>
          <a:p>
            <a:pPr lvl="2" indent="-285750" algn="just" eaLnBrk="1" hangingPunct="1">
              <a:buFont typeface="Wingdings" panose="05000000000000000000" pitchFamily="2" charset="2"/>
              <a:buChar char="Ø"/>
              <a:defRPr/>
            </a:pPr>
            <a:r>
              <a:rPr lang="hr-HR" dirty="0">
                <a:latin typeface="Calibri" panose="020F0502020204030204" pitchFamily="34" charset="0"/>
              </a:rPr>
              <a:t>ukupna vrijednost projekta – min </a:t>
            </a:r>
            <a:r>
              <a:rPr lang="hr-HR" dirty="0" smtClean="0">
                <a:latin typeface="Calibri" panose="020F0502020204030204" pitchFamily="34" charset="0"/>
              </a:rPr>
              <a:t>100.000 </a:t>
            </a:r>
            <a:r>
              <a:rPr lang="hr-HR" dirty="0">
                <a:latin typeface="Calibri" panose="020F0502020204030204" pitchFamily="34" charset="0"/>
              </a:rPr>
              <a:t>EUR, </a:t>
            </a:r>
            <a:r>
              <a:rPr lang="hr-HR" dirty="0" err="1">
                <a:latin typeface="Calibri" panose="020F0502020204030204" pitchFamily="34" charset="0"/>
              </a:rPr>
              <a:t>max</a:t>
            </a:r>
            <a:r>
              <a:rPr lang="hr-HR" dirty="0">
                <a:latin typeface="Calibri" panose="020F0502020204030204" pitchFamily="34" charset="0"/>
              </a:rPr>
              <a:t> </a:t>
            </a:r>
            <a:r>
              <a:rPr lang="hr-HR" dirty="0" smtClean="0">
                <a:latin typeface="Calibri" panose="020F0502020204030204" pitchFamily="34" charset="0"/>
              </a:rPr>
              <a:t>250.000 </a:t>
            </a:r>
            <a:r>
              <a:rPr lang="hr-HR" dirty="0">
                <a:latin typeface="Calibri" panose="020F0502020204030204" pitchFamily="34" charset="0"/>
              </a:rPr>
              <a:t>EUR</a:t>
            </a:r>
          </a:p>
        </p:txBody>
      </p:sp>
    </p:spTree>
    <p:extLst>
      <p:ext uri="{BB962C8B-B14F-4D97-AF65-F5344CB8AC3E}">
        <p14:creationId xmlns:p14="http://schemas.microsoft.com/office/powerpoint/2010/main" val="136645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8194" name="Picture 2" descr="C:\Users\Rra20\Desktop\sdfswffs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8550" y="1195388"/>
            <a:ext cx="6945313" cy="4467225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hr-HR" dirty="0" smtClean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 smtClean="0"/>
          </a:p>
          <a:p>
            <a:pPr marL="0" indent="0" algn="ctr">
              <a:buNone/>
            </a:pPr>
            <a:r>
              <a:rPr lang="hr-HR" dirty="0" smtClean="0"/>
              <a:t>ZAHVALJUJEM NA PAŽNJI 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627611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836712"/>
            <a:ext cx="8208963" cy="720725"/>
          </a:xfrm>
        </p:spPr>
        <p:txBody>
          <a:bodyPr/>
          <a:lstStyle/>
          <a:p>
            <a:pPr eaLnBrk="1" hangingPunct="1">
              <a:defRPr/>
            </a:pPr>
            <a:r>
              <a:rPr lang="hr-H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Programsko područje</a:t>
            </a:r>
            <a:endParaRPr lang="en-GB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6B40546-60F4-49E9-90C3-6E6893C70256}" type="slidenum">
              <a:rPr lang="de-DE" smtClean="0">
                <a:cs typeface="Arial" charset="0"/>
              </a:rPr>
              <a:pPr/>
              <a:t>4</a:t>
            </a:fld>
            <a:endParaRPr lang="de-DE" smtClean="0">
              <a:cs typeface="Arial" charset="0"/>
            </a:endParaRP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179388" y="2053359"/>
            <a:ext cx="4392612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None/>
            </a:pPr>
            <a:r>
              <a:rPr lang="hr-HR" sz="1700" dirty="0"/>
              <a:t>Program je pripremljen za područje koje </a:t>
            </a:r>
          </a:p>
          <a:p>
            <a:pPr marL="285750" indent="-285750">
              <a:buFont typeface="Arial" charset="0"/>
              <a:buNone/>
            </a:pPr>
            <a:r>
              <a:rPr lang="hr-HR" sz="1700" dirty="0"/>
              <a:t>obuhvaća: </a:t>
            </a:r>
          </a:p>
          <a:p>
            <a:pPr marL="285750" indent="-285750">
              <a:buFont typeface="Arial" charset="0"/>
              <a:buChar char="•"/>
            </a:pPr>
            <a:r>
              <a:rPr lang="hr-HR" sz="1700" dirty="0"/>
              <a:t>Osječko-baranjsku, Vukovarsko-srijemsku, Brodsko-posavsku i Požeško-slavonsku županiju.</a:t>
            </a:r>
          </a:p>
          <a:p>
            <a:pPr marL="285750" indent="-285750">
              <a:buFont typeface="Arial" charset="0"/>
              <a:buNone/>
            </a:pPr>
            <a:endParaRPr lang="hr-HR" sz="1700" dirty="0"/>
          </a:p>
          <a:p>
            <a:pPr marL="285750" indent="-285750">
              <a:buFont typeface="Arial" charset="0"/>
              <a:buChar char="•"/>
            </a:pPr>
            <a:r>
              <a:rPr lang="hr-HR" sz="1700" dirty="0" err="1"/>
              <a:t>Sjevernobački</a:t>
            </a:r>
            <a:r>
              <a:rPr lang="hr-HR" sz="1700" dirty="0"/>
              <a:t>, </a:t>
            </a:r>
            <a:r>
              <a:rPr lang="hr-HR" sz="1700" dirty="0" err="1"/>
              <a:t>Zapadnobački</a:t>
            </a:r>
            <a:r>
              <a:rPr lang="hr-HR" sz="1700" dirty="0"/>
              <a:t>, </a:t>
            </a:r>
            <a:r>
              <a:rPr lang="hr-HR" sz="1700" dirty="0" err="1"/>
              <a:t>Južnobački</a:t>
            </a:r>
            <a:r>
              <a:rPr lang="hr-HR" sz="1700" dirty="0"/>
              <a:t>, Srijemski i Mačvanski okrug. </a:t>
            </a:r>
          </a:p>
        </p:txBody>
      </p:sp>
      <p:pic>
        <p:nvPicPr>
          <p:cNvPr id="16390" name="Picture 1" descr="C:\Users\ahajdek\Desktop\Izrada karata\HR-RS\Version#2\hr-rs-nazivi-1000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7056" y="1700808"/>
            <a:ext cx="4068763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5"/>
          <p:cNvSpPr txBox="1">
            <a:spLocks noChangeArrowheads="1"/>
          </p:cNvSpPr>
          <p:nvPr/>
        </p:nvSpPr>
        <p:spPr bwMode="auto">
          <a:xfrm>
            <a:off x="107504" y="1268760"/>
            <a:ext cx="8937625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Prioritetna os 1: </a:t>
            </a:r>
            <a:r>
              <a:rPr lang="hr-HR" dirty="0">
                <a:latin typeface="Calibri" pitchFamily="34" charset="0"/>
              </a:rPr>
              <a:t>Prioritetna os 1: Poboljšanje kvalitete socijalnih i zdravstvenih usluga u programskom području </a:t>
            </a:r>
            <a:endParaRPr lang="hr-HR" b="1" dirty="0">
              <a:latin typeface="Calibri" pitchFamily="34" charset="0"/>
            </a:endParaRPr>
          </a:p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Prioritetna os 2: </a:t>
            </a:r>
            <a:r>
              <a:rPr lang="hr-HR" dirty="0">
                <a:latin typeface="Calibri" pitchFamily="34" charset="0"/>
              </a:rPr>
              <a:t>Zaštita okoliša i biološke raznolikosti, poboljšavanje prevencije rizika te promicanje održive energije i energetske učinkovitosti</a:t>
            </a:r>
            <a:endParaRPr lang="hr-HR" b="1" dirty="0">
              <a:latin typeface="Calibri" pitchFamily="34" charset="0"/>
            </a:endParaRPr>
          </a:p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Prioritetna os 3: </a:t>
            </a:r>
            <a:r>
              <a:rPr lang="hr-HR" dirty="0">
                <a:latin typeface="Calibri" pitchFamily="34" charset="0"/>
              </a:rPr>
              <a:t>Doprinos razvoju turizma te očuvanju kulturne i prirodne baštine</a:t>
            </a:r>
            <a:endParaRPr lang="hr-HR" b="1" dirty="0">
              <a:latin typeface="Calibri" pitchFamily="34" charset="0"/>
            </a:endParaRPr>
          </a:p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Prioritetna os 4: </a:t>
            </a:r>
            <a:r>
              <a:rPr lang="hr-HR" dirty="0">
                <a:latin typeface="Calibri" pitchFamily="34" charset="0"/>
              </a:rPr>
              <a:t>Jačanje konkurentnosti i razvoj poslovnog okruženja u programskom području</a:t>
            </a:r>
          </a:p>
          <a:p>
            <a:pPr marL="285750" indent="-285750" algn="just">
              <a:buFont typeface="Arial" charset="0"/>
              <a:buNone/>
            </a:pPr>
            <a:endParaRPr lang="hr-HR" b="1" dirty="0">
              <a:latin typeface="Calibri" pitchFamily="34" charset="0"/>
            </a:endParaRPr>
          </a:p>
          <a:p>
            <a:pPr marL="285750" indent="-285750" algn="just"/>
            <a:r>
              <a:rPr lang="hr-HR" sz="1200" dirty="0" smtClean="0">
                <a:cs typeface="Tahoma" pitchFamily="34" charset="0"/>
              </a:rPr>
              <a:t>   Ukupna </a:t>
            </a:r>
            <a:r>
              <a:rPr lang="hr-HR" sz="1200" dirty="0">
                <a:cs typeface="Tahoma" pitchFamily="34" charset="0"/>
              </a:rPr>
              <a:t>alokacija za 1.natječaj: </a:t>
            </a:r>
            <a:r>
              <a:rPr lang="hr-HR" sz="1200" dirty="0">
                <a:solidFill>
                  <a:srgbClr val="FF0000"/>
                </a:solidFill>
                <a:cs typeface="Tahoma" pitchFamily="34" charset="0"/>
              </a:rPr>
              <a:t>15.009.809,00 EUR</a:t>
            </a:r>
          </a:p>
          <a:p>
            <a:pPr marL="285750" indent="-285750" algn="just">
              <a:buFont typeface="Arial" charset="0"/>
              <a:buNone/>
            </a:pPr>
            <a:r>
              <a:rPr lang="hr-HR" b="1" dirty="0">
                <a:latin typeface="Calibri" pitchFamily="34" charset="0"/>
              </a:rPr>
              <a:t>				              </a:t>
            </a:r>
            <a:r>
              <a:rPr lang="hr-HR" b="1" dirty="0" smtClean="0">
                <a:latin typeface="Calibri" pitchFamily="34" charset="0"/>
              </a:rPr>
              <a:t>                                 </a:t>
            </a:r>
            <a:r>
              <a:rPr lang="hr-HR" sz="1200" b="1" dirty="0" smtClean="0">
                <a:latin typeface="Calibri" pitchFamily="34" charset="0"/>
              </a:rPr>
              <a:t>Min/max iznos potpora </a:t>
            </a:r>
            <a:r>
              <a:rPr lang="hr-HR" sz="1200" b="1" dirty="0">
                <a:latin typeface="Calibri" pitchFamily="34" charset="0"/>
              </a:rPr>
              <a:t>po projektu</a:t>
            </a:r>
            <a:endParaRPr lang="hr-HR" b="1" dirty="0">
              <a:latin typeface="Calibri" pitchFamily="34" charset="0"/>
            </a:endParaRPr>
          </a:p>
        </p:txBody>
      </p:sp>
      <p:graphicFrame>
        <p:nvGraphicFramePr>
          <p:cNvPr id="31960" name="Group 2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558417"/>
              </p:ext>
            </p:extLst>
          </p:nvPr>
        </p:nvGraphicFramePr>
        <p:xfrm>
          <a:off x="323528" y="4034799"/>
          <a:ext cx="4608512" cy="1730375"/>
        </p:xfrm>
        <a:graphic>
          <a:graphicData uri="http://schemas.openxmlformats.org/drawingml/2006/table">
            <a:tbl>
              <a:tblPr/>
              <a:tblGrid>
                <a:gridCol w="1008062"/>
                <a:gridCol w="1079500"/>
                <a:gridCol w="1296988"/>
                <a:gridCol w="1223962"/>
              </a:tblGrid>
              <a:tr h="4286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Prioritetna os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EU</a:t>
                      </a: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(EUR)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Na</a:t>
                      </a:r>
                      <a:r>
                        <a:rPr kumimoji="0" lang="hr-H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</a:t>
                      </a:r>
                      <a:r>
                        <a:rPr kumimoji="0" lang="en-GB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ional</a:t>
                      </a:r>
                      <a:r>
                        <a:rPr kumimoji="0" lang="hr-H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no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hr-H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su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en-GB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financi</a:t>
                      </a:r>
                      <a:r>
                        <a:rPr kumimoji="0" lang="hr-H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ranje 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(EU</a:t>
                      </a:r>
                      <a:r>
                        <a:rPr kumimoji="0" lang="hr-H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R)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Ukupno</a:t>
                      </a: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/>
                      </a:r>
                      <a:b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(EUR)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6F9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</a:t>
                      </a: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1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2.126.390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375.245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2.501.635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</a:t>
                      </a: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2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4.961.576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875.572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5.837.148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AF1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</a:t>
                      </a:r>
                      <a:r>
                        <a:rPr kumimoji="0" lang="hr-H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</a:t>
                      </a: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3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3.118.705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550.360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3.669.065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</a:t>
                      </a:r>
                      <a:r>
                        <a:rPr kumimoji="0" lang="hr-H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</a:t>
                      </a: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4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2.551.667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450.294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3.001.961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AF1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UKUPNO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12.758.338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2.251.471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15.009.809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</a:tr>
            </a:tbl>
          </a:graphicData>
        </a:graphic>
      </p:graphicFrame>
      <p:sp>
        <p:nvSpPr>
          <p:cNvPr id="25639" name="Rectangle 149"/>
          <p:cNvSpPr>
            <a:spLocks noChangeArrowheads="1"/>
          </p:cNvSpPr>
          <p:nvPr/>
        </p:nvSpPr>
        <p:spPr bwMode="auto">
          <a:xfrm>
            <a:off x="-992188" y="3863975"/>
            <a:ext cx="18415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hr-HR" sz="600"/>
              <a:t/>
            </a:r>
            <a:br>
              <a:rPr lang="hr-HR" sz="600"/>
            </a:br>
            <a:endParaRPr lang="hr-HR"/>
          </a:p>
        </p:txBody>
      </p:sp>
      <p:graphicFrame>
        <p:nvGraphicFramePr>
          <p:cNvPr id="31961" name="Group 2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189045"/>
              </p:ext>
            </p:extLst>
          </p:nvPr>
        </p:nvGraphicFramePr>
        <p:xfrm>
          <a:off x="5364088" y="4093369"/>
          <a:ext cx="2784475" cy="1371602"/>
        </p:xfrm>
        <a:graphic>
          <a:graphicData uri="http://schemas.openxmlformats.org/drawingml/2006/table">
            <a:tbl>
              <a:tblPr/>
              <a:tblGrid>
                <a:gridCol w="1011238"/>
                <a:gridCol w="811212"/>
                <a:gridCol w="962025"/>
              </a:tblGrid>
              <a:tr h="2746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Prioritetna os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Min (EUR)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Max (EUR)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6F9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</a:t>
                      </a: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1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300.000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1.000.000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</a:t>
                      </a: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2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300.000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1.500.000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AF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</a:t>
                      </a:r>
                      <a:r>
                        <a:rPr kumimoji="0" lang="hr-H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</a:t>
                      </a: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3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300.000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1.500.000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5D5E2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</a:t>
                      </a:r>
                      <a:r>
                        <a:rPr kumimoji="0" lang="hr-H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4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300.000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1.000.000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AF1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25493"/>
            <a:ext cx="7100888" cy="7207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hr-H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Prioritetne osi</a:t>
            </a:r>
            <a:endParaRPr lang="en-GB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5"/>
          <p:cNvSpPr txBox="1">
            <a:spLocks noChangeArrowheads="1"/>
          </p:cNvSpPr>
          <p:nvPr/>
        </p:nvSpPr>
        <p:spPr bwMode="auto">
          <a:xfrm>
            <a:off x="206375" y="1000108"/>
            <a:ext cx="8937625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Moguća prijava u svojstvu nositelja: </a:t>
            </a:r>
            <a:r>
              <a:rPr lang="hr-HR" dirty="0">
                <a:latin typeface="Calibri" pitchFamily="34" charset="0"/>
              </a:rPr>
              <a:t>neograničeno, no mogućost odobrenja max 2 projekta, svaki iz dvije različite prioritetne osi</a:t>
            </a:r>
          </a:p>
          <a:p>
            <a:pPr marL="285750" indent="-285750" algn="just">
              <a:buFont typeface="Arial" charset="0"/>
              <a:buChar char="•"/>
            </a:pPr>
            <a:endParaRPr lang="hr-HR" dirty="0">
              <a:latin typeface="Calibri" pitchFamily="34" charset="0"/>
            </a:endParaRPr>
          </a:p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Moguća prijava i odobrenje u svojstvu partnera: </a:t>
            </a:r>
            <a:r>
              <a:rPr lang="hr-HR" dirty="0">
                <a:latin typeface="Calibri" pitchFamily="34" charset="0"/>
              </a:rPr>
              <a:t>neograničeno</a:t>
            </a:r>
          </a:p>
          <a:p>
            <a:pPr marL="285750" indent="-285750" algn="just">
              <a:buFont typeface="Arial" charset="0"/>
              <a:buNone/>
            </a:pPr>
            <a:endParaRPr lang="hr-HR" dirty="0">
              <a:latin typeface="Calibri" pitchFamily="34" charset="0"/>
            </a:endParaRPr>
          </a:p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Period provedbe:</a:t>
            </a:r>
            <a:r>
              <a:rPr lang="hr-HR" dirty="0">
                <a:latin typeface="Calibri" pitchFamily="34" charset="0"/>
              </a:rPr>
              <a:t> min 12 mjeseci / max 30 mjeseci</a:t>
            </a:r>
          </a:p>
          <a:p>
            <a:pPr algn="just"/>
            <a:endParaRPr lang="hr-HR" dirty="0">
              <a:latin typeface="Calibri" pitchFamily="34" charset="0"/>
            </a:endParaRPr>
          </a:p>
          <a:p>
            <a:pPr marL="285750" indent="-285750" algn="just">
              <a:buFont typeface="Arial" charset="0"/>
              <a:buChar char="•"/>
            </a:pPr>
            <a:r>
              <a:rPr lang="hr-HR" b="1" dirty="0">
                <a:latin typeface="Calibri" pitchFamily="34" charset="0"/>
              </a:rPr>
              <a:t>Kategorije troškova:</a:t>
            </a:r>
            <a:r>
              <a:rPr lang="hr-HR" dirty="0">
                <a:latin typeface="Calibri" pitchFamily="34" charset="0"/>
              </a:rPr>
              <a:t> </a:t>
            </a:r>
            <a:r>
              <a:rPr lang="en-US" dirty="0" err="1">
                <a:latin typeface="Calibri" pitchFamily="34" charset="0"/>
              </a:rPr>
              <a:t>ljudski</a:t>
            </a:r>
            <a:r>
              <a:rPr lang="en-US" dirty="0">
                <a:latin typeface="Calibri" pitchFamily="34" charset="0"/>
              </a:rPr>
              <a:t> </a:t>
            </a:r>
            <a:r>
              <a:rPr lang="en-US" dirty="0" err="1">
                <a:latin typeface="Calibri" pitchFamily="34" charset="0"/>
              </a:rPr>
              <a:t>resursi</a:t>
            </a:r>
            <a:r>
              <a:rPr lang="en-US" dirty="0" smtClean="0">
                <a:latin typeface="Calibri" pitchFamily="34" charset="0"/>
              </a:rPr>
              <a:t>, </a:t>
            </a:r>
            <a:endParaRPr lang="hr-HR" dirty="0" smtClean="0">
              <a:latin typeface="Calibri" pitchFamily="34" charset="0"/>
            </a:endParaRPr>
          </a:p>
          <a:p>
            <a:pPr algn="just"/>
            <a:r>
              <a:rPr lang="hr-HR" dirty="0">
                <a:latin typeface="Calibri" pitchFamily="34" charset="0"/>
              </a:rPr>
              <a:t> </a:t>
            </a:r>
            <a:r>
              <a:rPr lang="hr-HR" dirty="0" smtClean="0">
                <a:latin typeface="Calibri" pitchFamily="34" charset="0"/>
              </a:rPr>
              <a:t>                                         uredski </a:t>
            </a:r>
            <a:r>
              <a:rPr lang="hr-HR" dirty="0">
                <a:latin typeface="Calibri" pitchFamily="34" charset="0"/>
              </a:rPr>
              <a:t>i </a:t>
            </a:r>
            <a:r>
              <a:rPr lang="en-US" dirty="0" err="1">
                <a:latin typeface="Calibri" pitchFamily="34" charset="0"/>
              </a:rPr>
              <a:t>administrativni</a:t>
            </a:r>
            <a:r>
              <a:rPr lang="en-US" dirty="0">
                <a:latin typeface="Calibri" pitchFamily="34" charset="0"/>
              </a:rPr>
              <a:t> </a:t>
            </a:r>
            <a:r>
              <a:rPr lang="en-US" dirty="0" err="1">
                <a:latin typeface="Calibri" pitchFamily="34" charset="0"/>
              </a:rPr>
              <a:t>troškovi</a:t>
            </a:r>
            <a:r>
              <a:rPr lang="hr-HR" dirty="0">
                <a:latin typeface="Calibri" pitchFamily="34" charset="0"/>
              </a:rPr>
              <a:t>,</a:t>
            </a:r>
            <a:r>
              <a:rPr lang="en-US" dirty="0">
                <a:latin typeface="Calibri" pitchFamily="34" charset="0"/>
              </a:rPr>
              <a:t> </a:t>
            </a:r>
            <a:endParaRPr lang="hr-HR" dirty="0" smtClean="0">
              <a:latin typeface="Calibri" pitchFamily="34" charset="0"/>
            </a:endParaRPr>
          </a:p>
          <a:p>
            <a:pPr algn="just"/>
            <a:r>
              <a:rPr lang="hr-HR" dirty="0">
                <a:latin typeface="Calibri" pitchFamily="34" charset="0"/>
              </a:rPr>
              <a:t> </a:t>
            </a:r>
            <a:r>
              <a:rPr lang="hr-HR" dirty="0" smtClean="0">
                <a:latin typeface="Calibri" pitchFamily="34" charset="0"/>
              </a:rPr>
              <a:t>                                         </a:t>
            </a:r>
            <a:r>
              <a:rPr lang="en-US" dirty="0" err="1" smtClean="0">
                <a:latin typeface="Calibri" pitchFamily="34" charset="0"/>
              </a:rPr>
              <a:t>putovanja</a:t>
            </a:r>
            <a:r>
              <a:rPr lang="hr-HR" dirty="0" smtClean="0">
                <a:latin typeface="Calibri" pitchFamily="34" charset="0"/>
              </a:rPr>
              <a:t> </a:t>
            </a:r>
            <a:r>
              <a:rPr lang="hr-HR" dirty="0">
                <a:latin typeface="Calibri" pitchFamily="34" charset="0"/>
              </a:rPr>
              <a:t>i smještaj</a:t>
            </a:r>
            <a:r>
              <a:rPr lang="en-US" dirty="0">
                <a:latin typeface="Calibri" pitchFamily="34" charset="0"/>
              </a:rPr>
              <a:t>, </a:t>
            </a:r>
            <a:endParaRPr lang="hr-HR" dirty="0" smtClean="0">
              <a:latin typeface="Calibri" pitchFamily="34" charset="0"/>
            </a:endParaRPr>
          </a:p>
          <a:p>
            <a:pPr algn="just"/>
            <a:r>
              <a:rPr lang="hr-HR" dirty="0">
                <a:latin typeface="Calibri" pitchFamily="34" charset="0"/>
              </a:rPr>
              <a:t> </a:t>
            </a:r>
            <a:r>
              <a:rPr lang="hr-HR" dirty="0" smtClean="0">
                <a:latin typeface="Calibri" pitchFamily="34" charset="0"/>
              </a:rPr>
              <a:t>                                         vanjske </a:t>
            </a:r>
            <a:r>
              <a:rPr lang="hr-HR" dirty="0">
                <a:latin typeface="Calibri" pitchFamily="34" charset="0"/>
              </a:rPr>
              <a:t>usluge, </a:t>
            </a:r>
            <a:endParaRPr lang="hr-HR" dirty="0" smtClean="0">
              <a:latin typeface="Calibri" pitchFamily="34" charset="0"/>
            </a:endParaRPr>
          </a:p>
          <a:p>
            <a:pPr algn="just"/>
            <a:r>
              <a:rPr lang="hr-HR" dirty="0">
                <a:latin typeface="Calibri" pitchFamily="34" charset="0"/>
              </a:rPr>
              <a:t> </a:t>
            </a:r>
            <a:r>
              <a:rPr lang="hr-HR" dirty="0" smtClean="0">
                <a:latin typeface="Calibri" pitchFamily="34" charset="0"/>
              </a:rPr>
              <a:t>                                         </a:t>
            </a:r>
            <a:r>
              <a:rPr lang="en-US" dirty="0" err="1" smtClean="0">
                <a:latin typeface="Calibri" pitchFamily="34" charset="0"/>
              </a:rPr>
              <a:t>oprema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en-US" dirty="0" err="1">
                <a:latin typeface="Calibri" pitchFamily="34" charset="0"/>
              </a:rPr>
              <a:t>i</a:t>
            </a:r>
            <a:r>
              <a:rPr lang="en-US" dirty="0">
                <a:latin typeface="Calibri" pitchFamily="34" charset="0"/>
              </a:rPr>
              <a:t> </a:t>
            </a:r>
            <a:r>
              <a:rPr lang="en-US" dirty="0" err="1">
                <a:latin typeface="Calibri" pitchFamily="34" charset="0"/>
              </a:rPr>
              <a:t>nabava</a:t>
            </a:r>
            <a:r>
              <a:rPr lang="hr-HR" dirty="0">
                <a:latin typeface="Calibri" pitchFamily="34" charset="0"/>
              </a:rPr>
              <a:t>, </a:t>
            </a:r>
            <a:endParaRPr lang="hr-HR" dirty="0" smtClean="0">
              <a:latin typeface="Calibri" pitchFamily="34" charset="0"/>
            </a:endParaRPr>
          </a:p>
          <a:p>
            <a:pPr algn="just"/>
            <a:r>
              <a:rPr lang="hr-HR" dirty="0">
                <a:latin typeface="Calibri" pitchFamily="34" charset="0"/>
              </a:rPr>
              <a:t> </a:t>
            </a:r>
            <a:r>
              <a:rPr lang="hr-HR" dirty="0" smtClean="0">
                <a:latin typeface="Calibri" pitchFamily="34" charset="0"/>
              </a:rPr>
              <a:t>                                         infrastruktura </a:t>
            </a:r>
            <a:r>
              <a:rPr lang="hr-HR" dirty="0">
                <a:latin typeface="Calibri" pitchFamily="34" charset="0"/>
              </a:rPr>
              <a:t>i radovi, </a:t>
            </a:r>
            <a:endParaRPr lang="hr-HR" dirty="0" smtClean="0">
              <a:latin typeface="Calibri" pitchFamily="34" charset="0"/>
            </a:endParaRPr>
          </a:p>
          <a:p>
            <a:pPr algn="just"/>
            <a:r>
              <a:rPr lang="hr-HR" dirty="0">
                <a:latin typeface="Calibri" pitchFamily="34" charset="0"/>
              </a:rPr>
              <a:t> </a:t>
            </a:r>
            <a:r>
              <a:rPr lang="hr-HR" dirty="0" smtClean="0">
                <a:latin typeface="Calibri" pitchFamily="34" charset="0"/>
              </a:rPr>
              <a:t>                                         pripremni </a:t>
            </a:r>
            <a:r>
              <a:rPr lang="hr-HR" dirty="0">
                <a:latin typeface="Calibri" pitchFamily="34" charset="0"/>
              </a:rPr>
              <a:t>troškovi i trošak zatvaranja projekta</a:t>
            </a:r>
            <a:r>
              <a:rPr lang="hr-HR" dirty="0" smtClean="0">
                <a:latin typeface="Calibri" pitchFamily="34" charset="0"/>
              </a:rPr>
              <a:t>.</a:t>
            </a:r>
          </a:p>
          <a:p>
            <a:pPr algn="just"/>
            <a:endParaRPr lang="hr-HR" dirty="0" smtClean="0">
              <a:latin typeface="Calibri" pitchFamily="34" charset="0"/>
            </a:endParaRPr>
          </a:p>
          <a:p>
            <a:pPr marL="285750" indent="-285750" algn="just">
              <a:buFont typeface="Arial" charset="0"/>
              <a:buChar char="•"/>
            </a:pPr>
            <a:r>
              <a:rPr lang="hr-HR" dirty="0">
                <a:latin typeface="+mj-lt"/>
                <a:cs typeface="Tahoma" pitchFamily="34" charset="0"/>
              </a:rPr>
              <a:t>Projektno partnerstvo: nositelj + 4 partnera max   </a:t>
            </a:r>
          </a:p>
          <a:p>
            <a:pPr marL="285750" indent="-285750" algn="just">
              <a:buFont typeface="Arial" charset="0"/>
              <a:buChar char="•"/>
            </a:pPr>
            <a:endParaRPr lang="hr-HR" dirty="0">
              <a:latin typeface="Calibri" pitchFamily="34" charset="0"/>
            </a:endParaRPr>
          </a:p>
          <a:p>
            <a:pPr marL="285750" indent="-285750" algn="just">
              <a:buFont typeface="Arial" charset="0"/>
              <a:buChar char="•"/>
            </a:pPr>
            <a:endParaRPr lang="hr-HR" dirty="0">
              <a:latin typeface="Calibri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19969" y="836712"/>
            <a:ext cx="7065962" cy="5762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hr-H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Prioriteti</a:t>
            </a:r>
            <a:endParaRPr lang="en-GB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387C5CF-46CD-43F7-9ACA-D7BB6FEC7451}" type="slidenum">
              <a:rPr lang="de-DE" smtClean="0">
                <a:cs typeface="Arial" charset="0"/>
              </a:rPr>
              <a:pPr/>
              <a:t>7</a:t>
            </a:fld>
            <a:endParaRPr lang="de-DE" smtClean="0">
              <a:cs typeface="Arial" charset="0"/>
            </a:endParaRP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285720" y="1643050"/>
            <a:ext cx="860425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Arial" charset="0"/>
              <a:buNone/>
            </a:pPr>
            <a:r>
              <a:rPr lang="hr-HR" sz="1700" b="1" dirty="0"/>
              <a:t>Prioritetna os 1: Poboljšanje kvalitete socijalnih i zdravstvenih usluga u programskom području</a:t>
            </a:r>
            <a:r>
              <a:rPr lang="hr-HR" sz="1700" b="1" dirty="0" smtClean="0"/>
              <a:t>:</a:t>
            </a:r>
          </a:p>
          <a:p>
            <a:pPr marL="285750" indent="-285750" algn="just">
              <a:buFont typeface="Arial" charset="0"/>
              <a:buNone/>
            </a:pPr>
            <a:endParaRPr lang="hr-HR" sz="1700" dirty="0"/>
          </a:p>
          <a:p>
            <a:pPr marL="285750" indent="-285750" algn="just">
              <a:buFont typeface="Wingdings" pitchFamily="2" charset="2"/>
              <a:buChar char="ý"/>
            </a:pPr>
            <a:r>
              <a:rPr lang="hr-HR" sz="1700" dirty="0"/>
              <a:t>1.1 Poboljšanje objekata, usluga i vještina u sektoru javnog zdravstva i socijalne skrbi </a:t>
            </a:r>
          </a:p>
          <a:p>
            <a:pPr marL="285750" indent="-285750" algn="just">
              <a:buFont typeface="Wingdings" pitchFamily="2" charset="2"/>
              <a:buChar char="ý"/>
            </a:pPr>
            <a:endParaRPr lang="hr-HR" sz="1000" dirty="0"/>
          </a:p>
          <a:p>
            <a:pPr marL="285750" indent="-285750" algn="just">
              <a:buFont typeface="Wingdings" pitchFamily="2" charset="2"/>
              <a:buNone/>
            </a:pPr>
            <a:r>
              <a:rPr lang="hr-HR" dirty="0"/>
              <a:t>    Ukupna alokacija: EUR 5,143.978,20</a:t>
            </a:r>
            <a:endParaRPr lang="hr-HR" sz="1700" dirty="0"/>
          </a:p>
          <a:p>
            <a:pPr marL="285750" indent="-285750" algn="just">
              <a:buFont typeface="Arial" charset="0"/>
              <a:buNone/>
            </a:pPr>
            <a:endParaRPr lang="hr-HR" sz="1700" dirty="0"/>
          </a:p>
          <a:p>
            <a:pPr marL="285750" indent="-285750" algn="just">
              <a:buFont typeface="Arial" charset="0"/>
              <a:buNone/>
            </a:pPr>
            <a:endParaRPr lang="hr-HR" sz="1000" dirty="0"/>
          </a:p>
          <a:p>
            <a:pPr marL="285750" indent="-285750" algn="just">
              <a:buFont typeface="Arial" charset="0"/>
              <a:buNone/>
            </a:pPr>
            <a:r>
              <a:rPr lang="hr-HR" sz="1600" dirty="0"/>
              <a:t>Cilj je ovog prioriteta poboljšavanje njege starijih osoba unaprjeđenjem sustava palijativne skrbi te provedbom zajedničkih aktivnosti aktivnog i zdravog starenja. Ovim programom unaprijedit će se briga za korisnike socijalne skrbi i pripadnike ostalih osjetljivih društvenih skupina. To će se postići, primjerice, osnivanjem zajedničkih društvenih centara, pružanjem usluga pravnog savjetovanja, provedbom zajedničkih aktivnosti i projekata primjene ICT rješenja i manjih infrastrukturnih poboljšanja, opremanjem malih ambulanti, mobilnih timova i centara hitne pomoći s obje strane </a:t>
            </a:r>
            <a:r>
              <a:rPr lang="hr-HR" sz="1600" dirty="0" smtClean="0"/>
              <a:t>granice.</a:t>
            </a:r>
            <a:endParaRPr lang="hr-HR" sz="1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115616" y="1052512"/>
            <a:ext cx="70659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hr-HR" sz="32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Prioriteti</a:t>
            </a:r>
            <a:endParaRPr lang="en-GB" sz="32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30728" name="Slide Number Placeholder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E5101C6-8C8C-4B5A-8531-A8E1F1916361}" type="slidenum">
              <a:rPr lang="de-DE" sz="1400"/>
              <a:pPr algn="r"/>
              <a:t>8</a:t>
            </a:fld>
            <a:endParaRPr lang="de-DE" sz="1400"/>
          </a:p>
        </p:txBody>
      </p:sp>
      <p:sp>
        <p:nvSpPr>
          <p:cNvPr id="30729" name="Text Box 5"/>
          <p:cNvSpPr txBox="1">
            <a:spLocks noChangeArrowheads="1"/>
          </p:cNvSpPr>
          <p:nvPr/>
        </p:nvSpPr>
        <p:spPr bwMode="auto">
          <a:xfrm>
            <a:off x="346472" y="1875704"/>
            <a:ext cx="860425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Arial" charset="0"/>
              <a:buNone/>
            </a:pPr>
            <a:r>
              <a:rPr lang="hr-HR" sz="1700" b="1" dirty="0"/>
              <a:t>Prioritetna os 2: Zaštita okoliša i biološke raznolikosti, poboljšanje prevencije rizika te promicanje</a:t>
            </a:r>
            <a:r>
              <a:rPr lang="hr-HR" sz="1700" b="1" dirty="0">
                <a:sym typeface="Symbol" pitchFamily="18" charset="2"/>
              </a:rPr>
              <a:t> </a:t>
            </a:r>
            <a:r>
              <a:rPr lang="hr-HR" sz="1700" b="1" dirty="0"/>
              <a:t>održive energije i energetske učinkovitosti:</a:t>
            </a:r>
          </a:p>
          <a:p>
            <a:pPr marL="285750" indent="-285750" algn="just">
              <a:buFont typeface="Wingdings" pitchFamily="2" charset="2"/>
              <a:buChar char="ý"/>
            </a:pPr>
            <a:r>
              <a:rPr lang="hr-HR" dirty="0" smtClean="0"/>
              <a:t>2.1 </a:t>
            </a:r>
            <a:r>
              <a:rPr lang="hr-HR" sz="1700" dirty="0"/>
              <a:t>Poboljšanje sustava upravljanja za sprečavanje rizika, zaštitu okoliša i bioraznolikosti </a:t>
            </a:r>
          </a:p>
          <a:p>
            <a:pPr marL="285750" indent="-285750" algn="just">
              <a:buFont typeface="Wingdings" pitchFamily="2" charset="2"/>
              <a:buChar char="ý"/>
            </a:pPr>
            <a:r>
              <a:rPr lang="hr-HR" sz="1700" dirty="0"/>
              <a:t>2.2 Promicanje korištenja održive energije i energetske učinkovitosti</a:t>
            </a:r>
          </a:p>
          <a:p>
            <a:pPr marL="285750" indent="-285750" algn="just">
              <a:buFont typeface="Wingdings" pitchFamily="2" charset="2"/>
              <a:buNone/>
            </a:pPr>
            <a:endParaRPr lang="hr-HR" sz="1000" dirty="0"/>
          </a:p>
          <a:p>
            <a:pPr marL="285750" indent="-285750" algn="just">
              <a:buFont typeface="Wingdings" pitchFamily="2" charset="2"/>
              <a:buNone/>
            </a:pPr>
            <a:r>
              <a:rPr lang="hr-HR" dirty="0"/>
              <a:t>    Ukupna alokacija: EUR 9.602.092,64</a:t>
            </a:r>
          </a:p>
          <a:p>
            <a:pPr marL="285750" indent="-285750" algn="just">
              <a:buFont typeface="Wingdings" pitchFamily="2" charset="2"/>
              <a:buNone/>
            </a:pPr>
            <a:endParaRPr lang="hr-HR" sz="1500" dirty="0"/>
          </a:p>
          <a:p>
            <a:pPr marL="285750" indent="-285750" algn="just">
              <a:buFont typeface="Wingdings" pitchFamily="2" charset="2"/>
              <a:buNone/>
            </a:pPr>
            <a:r>
              <a:rPr lang="hr-HR" sz="1400" dirty="0"/>
              <a:t>Cilj je ovog prioriteta poboljšavanje upravljanja okolišem i jačanje zaštite biološke raznolikosti te uspostava komunikacije između tijela nadležnih za zajednički nadzor i upravljanje zaštićenim i NATURA 2000 područjima s obje strane granice. Nadalje, programom će se razvijati zajedničke inicijative vezane uz stanje pripravnosti u hitnim slučajevima, s naglaskom na ključne postojeće i očekivane rizike, npr. poplave, mine, suše te zagađenje. </a:t>
            </a:r>
            <a:endParaRPr lang="hr-HR" sz="1400" dirty="0" smtClean="0"/>
          </a:p>
          <a:p>
            <a:pPr marL="285750" indent="-285750" algn="just">
              <a:buFont typeface="Wingdings" pitchFamily="2" charset="2"/>
              <a:buNone/>
            </a:pPr>
            <a:endParaRPr lang="hr-HR" sz="1400" dirty="0"/>
          </a:p>
          <a:p>
            <a:pPr marL="285750" indent="-285750" algn="just">
              <a:buFont typeface="Wingdings" pitchFamily="2" charset="2"/>
              <a:buNone/>
            </a:pPr>
            <a:r>
              <a:rPr lang="hr-HR" sz="1400" dirty="0" smtClean="0"/>
              <a:t>Osim toga, provodit će se i zajedničke inicijative prekogranične suradnje s ciljem povećanja kapaciteta za razvoj održive energije (npr. ulaganjem u infrastrukturu manjeg opsega i razvojem zajedničkih pilot projekata s inovativnim tehnologijama i rješenjima) da bi se unaprijedili vezani planski i pravni okviri te da bi se potaknulo zajedničko podizanje svijesti te ojačale promotivne aktivnosti kao bitan instrument politike povećanja energetske učinkovitosti. </a:t>
            </a:r>
            <a:r>
              <a:rPr lang="hr-HR" sz="1500" dirty="0" smtClean="0"/>
              <a:t> </a:t>
            </a:r>
            <a:endParaRPr lang="hr-HR" sz="1500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435975" cy="4959350"/>
          </a:xfrm>
          <a:noFill/>
          <a:ln/>
        </p:spPr>
        <p:txBody>
          <a:bodyPr/>
          <a:lstStyle/>
          <a:p>
            <a:pPr algn="just" eaLnBrk="1" hangingPunct="1">
              <a:spcBef>
                <a:spcPct val="0"/>
              </a:spcBef>
              <a:buFont typeface="Wingdings" pitchFamily="2" charset="2"/>
              <a:buChar char="ý"/>
            </a:pPr>
            <a:r>
              <a:rPr lang="hr-HR" sz="1900" b="1" dirty="0" smtClean="0">
                <a:latin typeface="Tahoma" pitchFamily="34" charset="0"/>
              </a:rPr>
              <a:t>2.2 Promicanje korištenja održive energije i energetske učinkovitosti</a:t>
            </a:r>
          </a:p>
          <a:p>
            <a:pPr algn="just">
              <a:buFont typeface="Wingdings" pitchFamily="2" charset="2"/>
              <a:buChar char=""/>
            </a:pPr>
            <a:endParaRPr lang="hr-HR" sz="1900" b="1" dirty="0" smtClean="0">
              <a:solidFill>
                <a:srgbClr val="000000"/>
              </a:solidFill>
              <a:latin typeface="Calibri" pitchFamily="34" charset="0"/>
            </a:endParaRPr>
          </a:p>
          <a:p>
            <a:pPr algn="just">
              <a:buFont typeface="Wingdings" pitchFamily="2" charset="2"/>
              <a:buChar char=""/>
            </a:pPr>
            <a:r>
              <a:rPr lang="hr-HR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Razvoj i implementacija pilot i demonstracijskih projekata inovativnih tehnologija i rješenja u području održive energije i energetske efikasnosti (npr. upotreba poljoprivrednog otpada za proizvodnju energije, demonstracijski projekti za solarno napajanje na krovovima ili građevinama, itd.) </a:t>
            </a:r>
          </a:p>
          <a:p>
            <a:pPr algn="just">
              <a:buFont typeface="Wingdings" pitchFamily="2" charset="2"/>
              <a:buChar char=""/>
            </a:pPr>
            <a:r>
              <a:rPr lang="hr-HR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Ulaganje u zajedničku infrastrukturu temeljenu na održivoj energiji i energetskoj učinkovitosti. </a:t>
            </a:r>
          </a:p>
          <a:p>
            <a:pPr algn="just">
              <a:buFont typeface="Wingdings" pitchFamily="2" charset="2"/>
              <a:buChar char=""/>
            </a:pPr>
            <a:r>
              <a:rPr lang="hr-HR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Razvoj i implementacija djelovanja s ciljem povećanja energetske učinkovitosti u javnim zgradama. 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4236</TotalTime>
  <Words>2455</Words>
  <Application>Microsoft Office PowerPoint</Application>
  <PresentationFormat>Prikazivanje na ekranu (4:3)</PresentationFormat>
  <Paragraphs>329</Paragraphs>
  <Slides>34</Slides>
  <Notes>11</Notes>
  <HiddenSlides>0</HiddenSlides>
  <MMClips>0</MMClips>
  <ScaleCrop>false</ScaleCrop>
  <HeadingPairs>
    <vt:vector size="6" baseType="variant">
      <vt:variant>
        <vt:lpstr>Korišteni fontovi</vt:lpstr>
      </vt:variant>
      <vt:variant>
        <vt:i4>10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34</vt:i4>
      </vt:variant>
    </vt:vector>
  </HeadingPairs>
  <TitlesOfParts>
    <vt:vector size="45" baseType="lpstr">
      <vt:lpstr>Andalus</vt:lpstr>
      <vt:lpstr>Arial</vt:lpstr>
      <vt:lpstr>Arial Narrow</vt:lpstr>
      <vt:lpstr>Calibri</vt:lpstr>
      <vt:lpstr>Segoe UI</vt:lpstr>
      <vt:lpstr>Symbol</vt:lpstr>
      <vt:lpstr>Tahoma</vt:lpstr>
      <vt:lpstr>Times New Roman</vt:lpstr>
      <vt:lpstr>Trebuchet MS</vt:lpstr>
      <vt:lpstr>Wingdings</vt:lpstr>
      <vt:lpstr>Tema sustava Office</vt:lpstr>
      <vt:lpstr>      </vt:lpstr>
      <vt:lpstr>PowerPoint prezentacija</vt:lpstr>
      <vt:lpstr>Općenito o programu</vt:lpstr>
      <vt:lpstr>Programsko područje</vt:lpstr>
      <vt:lpstr>Prioritetne osi</vt:lpstr>
      <vt:lpstr>PowerPoint prezentacija</vt:lpstr>
      <vt:lpstr>Prioriteti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Razlika u odnosu na natječaje iz prethodnog financijskog razdoblja</vt:lpstr>
      <vt:lpstr>Primjeri projekata iz prethodnog razdoblja</vt:lpstr>
      <vt:lpstr>PowerPoint prezentacija</vt:lpstr>
      <vt:lpstr>      </vt:lpstr>
      <vt:lpstr>Općenito o programu</vt:lpstr>
      <vt:lpstr>Programsko područje</vt:lpstr>
      <vt:lpstr>Prioritetne osi</vt:lpstr>
      <vt:lpstr>Prioriteti</vt:lpstr>
      <vt:lpstr>Prvi poziv za prijavu projektnih prijedloga</vt:lpstr>
      <vt:lpstr>Prioritetna os 2 - Održivo korištenje prirodnih i kulturnih vrijednosti</vt:lpstr>
      <vt:lpstr>PowerPoint prezentacija</vt:lpstr>
      <vt:lpstr>PowerPoint prezentacija</vt:lpstr>
      <vt:lpstr>PowerPoint prezentacija</vt:lpstr>
      <vt:lpstr>Handbook to Tourism Projects</vt:lpstr>
      <vt:lpstr>Prioritetna os 2 - Održivo korištenje prirodnih i kulturnih vrijednosti</vt:lpstr>
      <vt:lpstr>Prioritetna os 3 – Suradnja: poboljšanje institucionalnih kapaciteta i učinkovita javna uprava</vt:lpstr>
      <vt:lpstr>PowerPoint prezentacija</vt:lpstr>
      <vt:lpstr>Prioritetna os 4 – Obrazovanje: ulaganje u obrazovanje i osposobljavanje, uključujući strukovno osposobljavanje za vještine i cjeloživotno učenje kroz razvoj infrastrukture za obrazovanje i osposobljavanje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Eamonn O'Reilly</dc:creator>
  <cp:lastModifiedBy>Ana</cp:lastModifiedBy>
  <cp:revision>300</cp:revision>
  <dcterms:created xsi:type="dcterms:W3CDTF">2011-04-20T11:33:40Z</dcterms:created>
  <dcterms:modified xsi:type="dcterms:W3CDTF">2017-03-13T22:36:27Z</dcterms:modified>
</cp:coreProperties>
</file>