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naslo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bs-Latn-BA" smtClean="0"/>
              <a:t>Kliknite da biste dodali stil podnaslova prototipa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1559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397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vertikalnog teksta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228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12608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lo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6313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Naslov i 2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16310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4" name="Čuvar mjesta sadržaja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5" name="Čuvar mjesta teksta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6" name="Čuvar mjesta sadržaja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7" name="Čuvar mjesta podatak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8" name="Čuvar mjesta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Čuvar mjesta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000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podatak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4" name="Čuvar mjesta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Čuvar mjesta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7358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podatak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3" name="Čuvar mjesta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Čuvar mjesta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7232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7391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opisom sli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za slik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Čuvar mjesta teksta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bs-Latn-BA" smtClean="0"/>
              <a:t>Kliknite da biste uredili stilove teksta prototipa</a:t>
            </a:r>
          </a:p>
        </p:txBody>
      </p:sp>
      <p:sp>
        <p:nvSpPr>
          <p:cNvPr id="5" name="Čuvar mjesta podatak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6" name="Čuvar mjesta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Čuvar mjesta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3449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jesta naslova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s-Latn-BA" smtClean="0"/>
              <a:t>Kliknite da biste uredili stilove prototipa naslova</a:t>
            </a:r>
            <a:endParaRPr lang="hr-HR"/>
          </a:p>
        </p:txBody>
      </p:sp>
      <p:sp>
        <p:nvSpPr>
          <p:cNvPr id="3" name="Čuvar mjesta teksta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s-Latn-BA" smtClean="0"/>
              <a:t>Kliknite da biste uredili stilove teksta prototipa</a:t>
            </a:r>
          </a:p>
          <a:p>
            <a:pPr lvl="1"/>
            <a:r>
              <a:rPr lang="bs-Latn-BA" smtClean="0"/>
              <a:t>Drugi nivo</a:t>
            </a:r>
          </a:p>
          <a:p>
            <a:pPr lvl="2"/>
            <a:r>
              <a:rPr lang="bs-Latn-BA" smtClean="0"/>
              <a:t>Treći nivo</a:t>
            </a:r>
          </a:p>
          <a:p>
            <a:pPr lvl="3"/>
            <a:r>
              <a:rPr lang="bs-Latn-BA" smtClean="0"/>
              <a:t>Četvrti nivo</a:t>
            </a:r>
          </a:p>
          <a:p>
            <a:pPr lvl="4"/>
            <a:r>
              <a:rPr lang="bs-Latn-BA" smtClean="0"/>
              <a:t>Peti nivo</a:t>
            </a:r>
            <a:endParaRPr lang="hr-HR"/>
          </a:p>
        </p:txBody>
      </p:sp>
      <p:sp>
        <p:nvSpPr>
          <p:cNvPr id="4" name="Čuvar mjesta podatak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33042-0123-40EC-9F56-010CA0C35EEF}" type="datetimeFigureOut">
              <a:rPr lang="hr-HR" smtClean="0"/>
              <a:t>25.3.2017.</a:t>
            </a:fld>
            <a:endParaRPr lang="hr-HR"/>
          </a:p>
        </p:txBody>
      </p:sp>
      <p:sp>
        <p:nvSpPr>
          <p:cNvPr id="5" name="Čuvar mjesta podnožj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Čuvar mjesta broja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706EC-05AB-4F87-B674-484FCB0D28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046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656823"/>
            <a:ext cx="9144000" cy="2853140"/>
          </a:xfrm>
        </p:spPr>
        <p:txBody>
          <a:bodyPr>
            <a:normAutofit fontScale="90000"/>
          </a:bodyPr>
          <a:lstStyle/>
          <a:p>
            <a:r>
              <a:rPr lang="hr-HR" sz="4000" b="1" dirty="0">
                <a:solidFill>
                  <a:prstClr val="black"/>
                </a:solidFill>
              </a:rPr>
              <a:t>RADNI  SASTANAK  ZA  IZRADU  STRATEŠKOG RAZVOJNOG  PROGRAMA  OPĆINE  DRAŽ  ZA RAZDOBLJE  2017. – 2020.  </a:t>
            </a:r>
            <a:r>
              <a:rPr lang="hr-HR" sz="4000" b="1" dirty="0" smtClean="0">
                <a:solidFill>
                  <a:prstClr val="black"/>
                </a:solidFill>
              </a:rPr>
              <a:t>GODINE</a:t>
            </a:r>
            <a:br>
              <a:rPr lang="hr-HR" sz="4000" b="1" dirty="0" smtClean="0">
                <a:solidFill>
                  <a:prstClr val="black"/>
                </a:solidFill>
              </a:rPr>
            </a:br>
            <a:r>
              <a:rPr lang="hr-HR" sz="4000" b="1" dirty="0">
                <a:solidFill>
                  <a:prstClr val="black"/>
                </a:solidFill>
              </a:rPr>
              <a:t/>
            </a:r>
            <a:br>
              <a:rPr lang="hr-HR" sz="4000" b="1" dirty="0">
                <a:solidFill>
                  <a:prstClr val="black"/>
                </a:solidFill>
              </a:rPr>
            </a:br>
            <a:r>
              <a:rPr lang="hr-HR" sz="2800" b="1" dirty="0" smtClean="0">
                <a:solidFill>
                  <a:prstClr val="black"/>
                </a:solidFill>
              </a:rPr>
              <a:t>Draž, 25.03.2017.</a:t>
            </a:r>
            <a:br>
              <a:rPr lang="hr-HR" sz="2800" b="1" dirty="0" smtClean="0">
                <a:solidFill>
                  <a:prstClr val="black"/>
                </a:solidFill>
              </a:rPr>
            </a:br>
            <a:endParaRPr lang="hr-HR" sz="2800" dirty="0"/>
          </a:p>
        </p:txBody>
      </p:sp>
      <p:pic>
        <p:nvPicPr>
          <p:cNvPr id="6" name="Slik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67" y="4765183"/>
            <a:ext cx="9656901" cy="1981372"/>
          </a:xfrm>
          <a:prstGeom prst="rect">
            <a:avLst/>
          </a:prstGeom>
        </p:spPr>
      </p:pic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Prezentacija mjera za udruge iz raznih područja djelovanja</a:t>
            </a:r>
            <a:endParaRPr lang="hr-HR" dirty="0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295" y="0"/>
            <a:ext cx="1080000" cy="1620000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221014"/>
            <a:ext cx="1440000" cy="77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915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0" y="1317356"/>
            <a:ext cx="12192000" cy="5540644"/>
          </a:xfrm>
        </p:spPr>
        <p:txBody>
          <a:bodyPr>
            <a:normAutofit/>
          </a:bodyPr>
          <a:lstStyle/>
          <a:p>
            <a:r>
              <a:rPr lang="hr-HR" dirty="0" smtClean="0"/>
              <a:t>Korisnici: udruge/organizacije civilnog društva i vjerske zajednice koje se bave humanitarnim i društvenim djelatnostima od posebnog interesa za lokalno stanovništvo, JLS, LAG.</a:t>
            </a:r>
          </a:p>
          <a:p>
            <a:r>
              <a:rPr lang="hr-HR" dirty="0" smtClean="0"/>
              <a:t>Potpora: 100% ukupnih prihvatljivih troškova, 15.000 – 1.000.000 EUR-a.</a:t>
            </a:r>
          </a:p>
          <a:p>
            <a:r>
              <a:rPr lang="hr-HR" u="sng" dirty="0" smtClean="0"/>
              <a:t>Prihvatljivi troškovi</a:t>
            </a:r>
            <a:r>
              <a:rPr lang="hr-HR" dirty="0" smtClean="0"/>
              <a:t>:  Ulaganje u građenje i/ili opremanje  vatrogasnog doma i spremišta, društvenog doma/ kulturnog centra, planinarskog doma i skloništa;  turističkog informativnog centra;  dječjeg igrališta; sportske građevine; objekta za slatkovodni sportski ribolov (ribički dom, nadstrešnica i drugo.); rekreacijske zone na rijekama i jezerima; biciklističke staze i trake; tematskog puta i parka; vrtića, igraonica,  javne zelene površine (park i slično.); pješačke staze.</a:t>
            </a:r>
          </a:p>
          <a:p>
            <a:endParaRPr lang="hr-HR" dirty="0" smtClean="0"/>
          </a:p>
          <a:p>
            <a:endParaRPr lang="hr-HR" dirty="0"/>
          </a:p>
        </p:txBody>
      </p:sp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690688"/>
          </a:xfrm>
        </p:spPr>
        <p:txBody>
          <a:bodyPr>
            <a:normAutofit fontScale="90000"/>
          </a:bodyPr>
          <a:lstStyle/>
          <a:p>
            <a:r>
              <a:rPr lang="hr-HR" sz="3100" b="1" dirty="0" smtClean="0">
                <a:latin typeface="+mn-lt"/>
              </a:rPr>
              <a:t>Program ruralnog razvoja RH 2014-2020 /</a:t>
            </a:r>
            <a:r>
              <a:rPr lang="hr-HR" sz="3100" b="1" dirty="0" err="1" smtClean="0">
                <a:latin typeface="+mn-lt"/>
              </a:rPr>
              <a:t>Podmjera</a:t>
            </a:r>
            <a:r>
              <a:rPr lang="hr-HR" sz="3100" b="1" dirty="0" smtClean="0">
                <a:latin typeface="+mn-lt"/>
              </a:rPr>
              <a:t> 7.4.1. Ulaganja u pokretanje, poboljšanje ili proširenje lokalnih temeljnih usluga za ruralno stanovništvo, uključujući slobodno vrijeme i kulturne aktivnosti te povezanu infrastrukturu</a:t>
            </a:r>
            <a:r>
              <a:rPr lang="hr-HR" b="1" dirty="0" smtClean="0">
                <a:latin typeface="+mn-lt"/>
              </a:rPr>
              <a:t/>
            </a:r>
            <a:br>
              <a:rPr lang="hr-HR" b="1" dirty="0" smtClean="0">
                <a:latin typeface="+mn-lt"/>
              </a:rPr>
            </a:br>
            <a:endParaRPr lang="hr-HR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2642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824247"/>
          </a:xfrm>
        </p:spPr>
        <p:txBody>
          <a:bodyPr>
            <a:normAutofit/>
          </a:bodyPr>
          <a:lstStyle/>
          <a:p>
            <a:r>
              <a:rPr lang="hr-HR" sz="3200" b="1" dirty="0" smtClean="0">
                <a:latin typeface="+mn-lt"/>
              </a:rPr>
              <a:t>HEP-Natječaj za donacije 2017. </a:t>
            </a:r>
            <a:endParaRPr lang="hr-HR" sz="3200" b="1" dirty="0">
              <a:latin typeface="+mn-lt"/>
            </a:endParaRPr>
          </a:p>
        </p:txBody>
      </p:sp>
      <p:sp>
        <p:nvSpPr>
          <p:cNvPr id="3" name="Čuvar mjesta sadržaja 2"/>
          <p:cNvSpPr>
            <a:spLocks noGrp="1"/>
          </p:cNvSpPr>
          <p:nvPr>
            <p:ph idx="1"/>
          </p:nvPr>
        </p:nvSpPr>
        <p:spPr>
          <a:xfrm>
            <a:off x="0" y="708338"/>
            <a:ext cx="12192000" cy="6149661"/>
          </a:xfrm>
        </p:spPr>
        <p:txBody>
          <a:bodyPr>
            <a:normAutofit fontScale="92500" lnSpcReduction="20000"/>
          </a:bodyPr>
          <a:lstStyle/>
          <a:p>
            <a:r>
              <a:rPr lang="hr-HR" dirty="0" smtClean="0"/>
              <a:t>Predmet natječaja je dodjela donacija za podupiranje </a:t>
            </a:r>
            <a:r>
              <a:rPr lang="hr-HR" b="1" dirty="0" smtClean="0"/>
              <a:t>projekata i programa iz područja:</a:t>
            </a:r>
          </a:p>
          <a:p>
            <a:r>
              <a:rPr lang="hr-HR" b="1" dirty="0" smtClean="0"/>
              <a:t>Mladi -</a:t>
            </a:r>
            <a:r>
              <a:rPr lang="hr-HR" dirty="0" smtClean="0"/>
              <a:t> odgojno-obrazovni projekti/programi; sportske aktivnosti djece i mladih, odnosno za djecu i mlade; kulturno-umjetničke aktivnosti djece i mladih, odnosno za djecu i mlade, prevencija svih oblika ovisnosti djece i mladih, međunarodne manifestacije stvaralaštva djece i mladih, organizacija izvannastavnih i izvanškolskih aktivnosti;</a:t>
            </a:r>
          </a:p>
          <a:p>
            <a:r>
              <a:rPr lang="hr-HR" b="1" dirty="0" smtClean="0"/>
              <a:t>Umjetnost i kulturna baština </a:t>
            </a:r>
            <a:r>
              <a:rPr lang="hr-HR" dirty="0" smtClean="0"/>
              <a:t>- pomoć nadarenim umjetnicima; promocija hrvatske kulture u inozemstvu; aktivnosti očuvanja nacionalne i lokalne kulturne baštine; glazbene, scenske i likovne aktivnosti;</a:t>
            </a:r>
          </a:p>
          <a:p>
            <a:r>
              <a:rPr lang="hr-HR" b="1" dirty="0" smtClean="0"/>
              <a:t>Okoliš </a:t>
            </a:r>
            <a:r>
              <a:rPr lang="hr-HR" dirty="0" smtClean="0"/>
              <a:t>– projekti/programi promicanja energetske učinkovitosti i znanja o okolišu; projekti poboljšanja stanja okoliša; projekti zaštite ljudi i dobara;</a:t>
            </a:r>
          </a:p>
          <a:p>
            <a:r>
              <a:rPr lang="hr-HR" b="1" dirty="0" smtClean="0"/>
              <a:t>Znanost i društvo </a:t>
            </a:r>
            <a:r>
              <a:rPr lang="hr-HR" dirty="0" smtClean="0"/>
              <a:t>- znanstveni projekti; poticanje kreativnosti i inovativnosti, projekti razvoja civilnog društva, osposobljavanje građana za informacijske i komunikacijske tehnologije</a:t>
            </a:r>
          </a:p>
          <a:p>
            <a:r>
              <a:rPr lang="hr-HR" b="1" dirty="0" smtClean="0"/>
              <a:t>Humanitarno djelovanje </a:t>
            </a:r>
            <a:r>
              <a:rPr lang="hr-HR" dirty="0" smtClean="0"/>
              <a:t>- karitativni projekti/programi i aktivnosti od značaja za stare, bolesne, siromašne i nemoćne osobe i osobe s posebnim potrebama; zaštita i promicanje zdravlja; podrška osobama s invaliditetom, sigurnost djece i mladih; prevencija nasilja među djecom i mladima, </a:t>
            </a:r>
            <a:r>
              <a:rPr lang="hr-HR" dirty="0" err="1" smtClean="0"/>
              <a:t>odgojnoobrazovni</a:t>
            </a:r>
            <a:r>
              <a:rPr lang="hr-HR" dirty="0" smtClean="0"/>
              <a:t> rad s djecom i mladima s posebnim potrebama.</a:t>
            </a:r>
          </a:p>
          <a:p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val="473713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ugaonik 3"/>
          <p:cNvSpPr/>
          <p:nvPr/>
        </p:nvSpPr>
        <p:spPr>
          <a:xfrm>
            <a:off x="1333208" y="1115165"/>
            <a:ext cx="7736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2400" dirty="0" smtClean="0"/>
              <a:t>Natječaj otvoren od 15. ožujka do 13. travnja 2017. godine</a:t>
            </a:r>
            <a:endParaRPr lang="hr-HR" sz="2400" dirty="0"/>
          </a:p>
        </p:txBody>
      </p:sp>
      <p:sp>
        <p:nvSpPr>
          <p:cNvPr id="5" name="Pravougaonik 4"/>
          <p:cNvSpPr/>
          <p:nvPr/>
        </p:nvSpPr>
        <p:spPr>
          <a:xfrm>
            <a:off x="838199" y="1115165"/>
            <a:ext cx="103792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endParaRPr lang="hr-HR" sz="24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sz="2400" dirty="0" smtClean="0"/>
              <a:t>Raspoloživi iznos: 2.500.000,00 kuna  (</a:t>
            </a:r>
            <a:r>
              <a:rPr lang="hr-HR" sz="2400" dirty="0" err="1" smtClean="0"/>
              <a:t>max</a:t>
            </a:r>
            <a:r>
              <a:rPr lang="hr-HR" sz="2400" dirty="0" smtClean="0"/>
              <a:t>. 400 projekata)</a:t>
            </a:r>
          </a:p>
          <a:p>
            <a:endParaRPr lang="hr-HR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sz="2400" dirty="0" smtClean="0"/>
              <a:t>Iznosi za pojedini prijavljeni projekt iznose najmanje 2.000,00 kuna, a najviše 35.000,00 kuna,</a:t>
            </a:r>
          </a:p>
          <a:p>
            <a:endParaRPr lang="hr-HR" sz="2400" dirty="0"/>
          </a:p>
        </p:txBody>
      </p:sp>
      <p:sp>
        <p:nvSpPr>
          <p:cNvPr id="10" name="Naslov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11" name="Čuvar mjesta sadržaja 10"/>
          <p:cNvSpPr>
            <a:spLocks noGrp="1"/>
          </p:cNvSpPr>
          <p:nvPr>
            <p:ph idx="1"/>
          </p:nvPr>
        </p:nvSpPr>
        <p:spPr>
          <a:xfrm>
            <a:off x="838200" y="3258355"/>
            <a:ext cx="10515600" cy="291860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r-HR" sz="2400" dirty="0" smtClean="0"/>
              <a:t>Prihvatljivi prijavitelji: Organizacije civilnog društva (npr. udruge, zaklade, ustanove, vjerske zajednice, i druge neprofitne organizacije) sa sjedištem u Republici Hrvatskoj, čije su aktivnosti usmjerene općoj dobrobiti i poboljšanju kvalitete života društvene zajednice, a kojima je financijska pomoć potrebna za realizaciju projekata iz zadanih programskih područja financiranja</a:t>
            </a:r>
            <a:r>
              <a:rPr lang="hr-HR" dirty="0" smtClean="0"/>
              <a:t>;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115004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471</Words>
  <Application>Microsoft Office PowerPoint</Application>
  <PresentationFormat>Široki ekran</PresentationFormat>
  <Paragraphs>20</Paragraphs>
  <Slides>4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Wingdings</vt:lpstr>
      <vt:lpstr>Office tema</vt:lpstr>
      <vt:lpstr>RADNI  SASTANAK  ZA  IZRADU  STRATEŠKOG RAZVOJNOG  PROGRAMA  OPĆINE  DRAŽ  ZA RAZDOBLJE  2017. – 2020.  GODINE  Draž, 25.03.2017. </vt:lpstr>
      <vt:lpstr>Program ruralnog razvoja RH 2014-2020 /Podmjera 7.4.1. Ulaganja u pokretanje, poboljšanje ili proširenje lokalnih temeljnih usluga za ruralno stanovništvo, uključujući slobodno vrijeme i kulturne aktivnosti te povezanu infrastrukturu </vt:lpstr>
      <vt:lpstr>HEP-Natječaj za donacije 2017. 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Ana</dc:creator>
  <cp:lastModifiedBy>Ana</cp:lastModifiedBy>
  <cp:revision>8</cp:revision>
  <dcterms:created xsi:type="dcterms:W3CDTF">2017-03-25T11:25:55Z</dcterms:created>
  <dcterms:modified xsi:type="dcterms:W3CDTF">2017-03-25T15:20:28Z</dcterms:modified>
</cp:coreProperties>
</file>