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5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58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naslo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bs-Latn-BA"/>
              <a:t>Kliknite da biste uredili stilove prototipa naslova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bs-Latn-BA"/>
              <a:t>Kliknite da biste dodali stil podnaslova prototipa</a:t>
            </a:r>
            <a:endParaRPr lang="hr-HR"/>
          </a:p>
        </p:txBody>
      </p:sp>
      <p:sp>
        <p:nvSpPr>
          <p:cNvPr id="4" name="Čuvar mjesta podatak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7AFC-E1D5-454F-A70F-0A352C140690}" type="datetimeFigureOut">
              <a:rPr lang="hr-HR" smtClean="0"/>
              <a:t>24.3.2017.</a:t>
            </a:fld>
            <a:endParaRPr lang="hr-HR"/>
          </a:p>
        </p:txBody>
      </p:sp>
      <p:sp>
        <p:nvSpPr>
          <p:cNvPr id="5" name="Čuvar mjesta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Čuvar mjesta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84883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/>
              <a:t>Kliknite da biste uredili stilove prototipa naslova</a:t>
            </a:r>
            <a:endParaRPr lang="hr-HR"/>
          </a:p>
        </p:txBody>
      </p:sp>
      <p:sp>
        <p:nvSpPr>
          <p:cNvPr id="3" name="Čuvar mjesta vertikaln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s-Latn-BA"/>
              <a:t>Kliknite da biste uredili stilove teksta prototipa</a:t>
            </a:r>
          </a:p>
          <a:p>
            <a:pPr lvl="1"/>
            <a:r>
              <a:rPr lang="bs-Latn-BA"/>
              <a:t>Drugi nivo</a:t>
            </a:r>
          </a:p>
          <a:p>
            <a:pPr lvl="2"/>
            <a:r>
              <a:rPr lang="bs-Latn-BA"/>
              <a:t>Treći nivo</a:t>
            </a:r>
          </a:p>
          <a:p>
            <a:pPr lvl="3"/>
            <a:r>
              <a:rPr lang="bs-Latn-BA"/>
              <a:t>Četvrti nivo</a:t>
            </a:r>
          </a:p>
          <a:p>
            <a:pPr lvl="4"/>
            <a:r>
              <a:rPr lang="bs-Latn-BA"/>
              <a:t>Peti nivo</a:t>
            </a:r>
            <a:endParaRPr lang="hr-HR"/>
          </a:p>
        </p:txBody>
      </p:sp>
      <p:sp>
        <p:nvSpPr>
          <p:cNvPr id="4" name="Čuvar mjesta podatak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7AFC-E1D5-454F-A70F-0A352C140690}" type="datetimeFigureOut">
              <a:rPr lang="hr-HR" smtClean="0"/>
              <a:t>24.3.2017.</a:t>
            </a:fld>
            <a:endParaRPr lang="hr-HR"/>
          </a:p>
        </p:txBody>
      </p:sp>
      <p:sp>
        <p:nvSpPr>
          <p:cNvPr id="5" name="Čuvar mjesta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Čuvar mjesta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45358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bs-Latn-BA"/>
              <a:t>Kliknite da biste uredili stilove prototipa naslova</a:t>
            </a:r>
            <a:endParaRPr lang="hr-HR"/>
          </a:p>
        </p:txBody>
      </p:sp>
      <p:sp>
        <p:nvSpPr>
          <p:cNvPr id="3" name="Čuvar mjesta vertikaln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bs-Latn-BA"/>
              <a:t>Kliknite da biste uredili stilove teksta prototipa</a:t>
            </a:r>
          </a:p>
          <a:p>
            <a:pPr lvl="1"/>
            <a:r>
              <a:rPr lang="bs-Latn-BA"/>
              <a:t>Drugi nivo</a:t>
            </a:r>
          </a:p>
          <a:p>
            <a:pPr lvl="2"/>
            <a:r>
              <a:rPr lang="bs-Latn-BA"/>
              <a:t>Treći nivo</a:t>
            </a:r>
          </a:p>
          <a:p>
            <a:pPr lvl="3"/>
            <a:r>
              <a:rPr lang="bs-Latn-BA"/>
              <a:t>Četvrti nivo</a:t>
            </a:r>
          </a:p>
          <a:p>
            <a:pPr lvl="4"/>
            <a:r>
              <a:rPr lang="bs-Latn-BA"/>
              <a:t>Peti nivo</a:t>
            </a:r>
            <a:endParaRPr lang="hr-HR"/>
          </a:p>
        </p:txBody>
      </p:sp>
      <p:sp>
        <p:nvSpPr>
          <p:cNvPr id="4" name="Čuvar mjesta podatak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7AFC-E1D5-454F-A70F-0A352C140690}" type="datetimeFigureOut">
              <a:rPr lang="hr-HR" smtClean="0"/>
              <a:t>24.3.2017.</a:t>
            </a:fld>
            <a:endParaRPr lang="hr-HR"/>
          </a:p>
        </p:txBody>
      </p:sp>
      <p:sp>
        <p:nvSpPr>
          <p:cNvPr id="5" name="Čuvar mjesta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Čuvar mjesta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71199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/>
              <a:t>Kliknite da biste uredili stilove prototipa naslova</a:t>
            </a:r>
            <a:endParaRPr lang="hr-HR"/>
          </a:p>
        </p:txBody>
      </p:sp>
      <p:sp>
        <p:nvSpPr>
          <p:cNvPr id="3" name="Čuvar mjesta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s-Latn-BA"/>
              <a:t>Kliknite da biste uredili stilove teksta prototipa</a:t>
            </a:r>
          </a:p>
          <a:p>
            <a:pPr lvl="1"/>
            <a:r>
              <a:rPr lang="bs-Latn-BA"/>
              <a:t>Drugi nivo</a:t>
            </a:r>
          </a:p>
          <a:p>
            <a:pPr lvl="2"/>
            <a:r>
              <a:rPr lang="bs-Latn-BA"/>
              <a:t>Treći nivo</a:t>
            </a:r>
          </a:p>
          <a:p>
            <a:pPr lvl="3"/>
            <a:r>
              <a:rPr lang="bs-Latn-BA"/>
              <a:t>Četvrti nivo</a:t>
            </a:r>
          </a:p>
          <a:p>
            <a:pPr lvl="4"/>
            <a:r>
              <a:rPr lang="bs-Latn-BA"/>
              <a:t>Peti nivo</a:t>
            </a:r>
            <a:endParaRPr lang="hr-HR"/>
          </a:p>
        </p:txBody>
      </p:sp>
      <p:sp>
        <p:nvSpPr>
          <p:cNvPr id="4" name="Čuvar mjesta podatak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7AFC-E1D5-454F-A70F-0A352C140690}" type="datetimeFigureOut">
              <a:rPr lang="hr-HR" smtClean="0"/>
              <a:t>24.3.2017.</a:t>
            </a:fld>
            <a:endParaRPr lang="hr-HR"/>
          </a:p>
        </p:txBody>
      </p:sp>
      <p:sp>
        <p:nvSpPr>
          <p:cNvPr id="5" name="Čuvar mjesta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Čuvar mjesta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62804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lo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bs-Latn-BA"/>
              <a:t>Kliknite da biste uredili stilove prototipa naslova</a:t>
            </a:r>
            <a:endParaRPr lang="hr-HR"/>
          </a:p>
        </p:txBody>
      </p:sp>
      <p:sp>
        <p:nvSpPr>
          <p:cNvPr id="3" name="Čuvar mjesta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s-Latn-BA"/>
              <a:t>Kliknite da biste uredili stilove teksta prototipa</a:t>
            </a:r>
          </a:p>
        </p:txBody>
      </p:sp>
      <p:sp>
        <p:nvSpPr>
          <p:cNvPr id="4" name="Čuvar mjesta podatak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7AFC-E1D5-454F-A70F-0A352C140690}" type="datetimeFigureOut">
              <a:rPr lang="hr-HR" smtClean="0"/>
              <a:t>24.3.2017.</a:t>
            </a:fld>
            <a:endParaRPr lang="hr-HR"/>
          </a:p>
        </p:txBody>
      </p:sp>
      <p:sp>
        <p:nvSpPr>
          <p:cNvPr id="5" name="Čuvar mjesta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Čuvar mjesta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74491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Naslov i 2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/>
              <a:t>Kliknite da biste uredili stilove prototipa naslova</a:t>
            </a:r>
            <a:endParaRPr lang="hr-HR"/>
          </a:p>
        </p:txBody>
      </p:sp>
      <p:sp>
        <p:nvSpPr>
          <p:cNvPr id="3" name="Čuvar mjesta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bs-Latn-BA"/>
              <a:t>Kliknite da biste uredili stilove teksta prototipa</a:t>
            </a:r>
          </a:p>
          <a:p>
            <a:pPr lvl="1"/>
            <a:r>
              <a:rPr lang="bs-Latn-BA"/>
              <a:t>Drugi nivo</a:t>
            </a:r>
          </a:p>
          <a:p>
            <a:pPr lvl="2"/>
            <a:r>
              <a:rPr lang="bs-Latn-BA"/>
              <a:t>Treći nivo</a:t>
            </a:r>
          </a:p>
          <a:p>
            <a:pPr lvl="3"/>
            <a:r>
              <a:rPr lang="bs-Latn-BA"/>
              <a:t>Četvrti nivo</a:t>
            </a:r>
          </a:p>
          <a:p>
            <a:pPr lvl="4"/>
            <a:r>
              <a:rPr lang="bs-Latn-BA"/>
              <a:t>Peti nivo</a:t>
            </a:r>
            <a:endParaRPr lang="hr-HR"/>
          </a:p>
        </p:txBody>
      </p:sp>
      <p:sp>
        <p:nvSpPr>
          <p:cNvPr id="4" name="Čuvar mjesta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bs-Latn-BA"/>
              <a:t>Kliknite da biste uredili stilove teksta prototipa</a:t>
            </a:r>
          </a:p>
          <a:p>
            <a:pPr lvl="1"/>
            <a:r>
              <a:rPr lang="bs-Latn-BA"/>
              <a:t>Drugi nivo</a:t>
            </a:r>
          </a:p>
          <a:p>
            <a:pPr lvl="2"/>
            <a:r>
              <a:rPr lang="bs-Latn-BA"/>
              <a:t>Treći nivo</a:t>
            </a:r>
          </a:p>
          <a:p>
            <a:pPr lvl="3"/>
            <a:r>
              <a:rPr lang="bs-Latn-BA"/>
              <a:t>Četvrti nivo</a:t>
            </a:r>
          </a:p>
          <a:p>
            <a:pPr lvl="4"/>
            <a:r>
              <a:rPr lang="bs-Latn-BA"/>
              <a:t>Peti nivo</a:t>
            </a:r>
            <a:endParaRPr lang="hr-HR"/>
          </a:p>
        </p:txBody>
      </p:sp>
      <p:sp>
        <p:nvSpPr>
          <p:cNvPr id="5" name="Čuvar mjesta podatak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7AFC-E1D5-454F-A70F-0A352C140690}" type="datetimeFigureOut">
              <a:rPr lang="hr-HR" smtClean="0"/>
              <a:t>24.3.2017.</a:t>
            </a:fld>
            <a:endParaRPr lang="hr-HR"/>
          </a:p>
        </p:txBody>
      </p:sp>
      <p:sp>
        <p:nvSpPr>
          <p:cNvPr id="6" name="Čuvar mjesta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Čuvar mjesta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15385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bs-Latn-BA"/>
              <a:t>Kliknite da biste uredili stilove prototipa naslova</a:t>
            </a:r>
            <a:endParaRPr lang="hr-HR"/>
          </a:p>
        </p:txBody>
      </p:sp>
      <p:sp>
        <p:nvSpPr>
          <p:cNvPr id="3" name="Čuvar mjesta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s-Latn-BA"/>
              <a:t>Kliknite da biste uredili stilove teksta prototipa</a:t>
            </a:r>
          </a:p>
        </p:txBody>
      </p:sp>
      <p:sp>
        <p:nvSpPr>
          <p:cNvPr id="4" name="Čuvar mjesta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bs-Latn-BA"/>
              <a:t>Kliknite da biste uredili stilove teksta prototipa</a:t>
            </a:r>
          </a:p>
          <a:p>
            <a:pPr lvl="1"/>
            <a:r>
              <a:rPr lang="bs-Latn-BA"/>
              <a:t>Drugi nivo</a:t>
            </a:r>
          </a:p>
          <a:p>
            <a:pPr lvl="2"/>
            <a:r>
              <a:rPr lang="bs-Latn-BA"/>
              <a:t>Treći nivo</a:t>
            </a:r>
          </a:p>
          <a:p>
            <a:pPr lvl="3"/>
            <a:r>
              <a:rPr lang="bs-Latn-BA"/>
              <a:t>Četvrti nivo</a:t>
            </a:r>
          </a:p>
          <a:p>
            <a:pPr lvl="4"/>
            <a:r>
              <a:rPr lang="bs-Latn-BA"/>
              <a:t>Peti nivo</a:t>
            </a:r>
            <a:endParaRPr lang="hr-HR"/>
          </a:p>
        </p:txBody>
      </p:sp>
      <p:sp>
        <p:nvSpPr>
          <p:cNvPr id="5" name="Čuvar mjesta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s-Latn-BA"/>
              <a:t>Kliknite da biste uredili stilove teksta prototipa</a:t>
            </a:r>
          </a:p>
        </p:txBody>
      </p:sp>
      <p:sp>
        <p:nvSpPr>
          <p:cNvPr id="6" name="Čuvar mjesta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bs-Latn-BA"/>
              <a:t>Kliknite da biste uredili stilove teksta prototipa</a:t>
            </a:r>
          </a:p>
          <a:p>
            <a:pPr lvl="1"/>
            <a:r>
              <a:rPr lang="bs-Latn-BA"/>
              <a:t>Drugi nivo</a:t>
            </a:r>
          </a:p>
          <a:p>
            <a:pPr lvl="2"/>
            <a:r>
              <a:rPr lang="bs-Latn-BA"/>
              <a:t>Treći nivo</a:t>
            </a:r>
          </a:p>
          <a:p>
            <a:pPr lvl="3"/>
            <a:r>
              <a:rPr lang="bs-Latn-BA"/>
              <a:t>Četvrti nivo</a:t>
            </a:r>
          </a:p>
          <a:p>
            <a:pPr lvl="4"/>
            <a:r>
              <a:rPr lang="bs-Latn-BA"/>
              <a:t>Peti nivo</a:t>
            </a:r>
            <a:endParaRPr lang="hr-HR"/>
          </a:p>
        </p:txBody>
      </p:sp>
      <p:sp>
        <p:nvSpPr>
          <p:cNvPr id="7" name="Čuvar mjesta podatak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7AFC-E1D5-454F-A70F-0A352C140690}" type="datetimeFigureOut">
              <a:rPr lang="hr-HR" smtClean="0"/>
              <a:t>24.3.2017.</a:t>
            </a:fld>
            <a:endParaRPr lang="hr-HR"/>
          </a:p>
        </p:txBody>
      </p:sp>
      <p:sp>
        <p:nvSpPr>
          <p:cNvPr id="8" name="Čuvar mjesta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Čuvar mjesta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94858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/>
              <a:t>Kliknite da biste uredili stilove prototipa naslova</a:t>
            </a:r>
            <a:endParaRPr lang="hr-HR"/>
          </a:p>
        </p:txBody>
      </p:sp>
      <p:sp>
        <p:nvSpPr>
          <p:cNvPr id="3" name="Čuvar mjesta podatak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7AFC-E1D5-454F-A70F-0A352C140690}" type="datetimeFigureOut">
              <a:rPr lang="hr-HR" smtClean="0"/>
              <a:t>24.3.2017.</a:t>
            </a:fld>
            <a:endParaRPr lang="hr-HR"/>
          </a:p>
        </p:txBody>
      </p:sp>
      <p:sp>
        <p:nvSpPr>
          <p:cNvPr id="4" name="Čuvar mjesta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Čuvar mjesta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90586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jesta podatak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7AFC-E1D5-454F-A70F-0A352C140690}" type="datetimeFigureOut">
              <a:rPr lang="hr-HR" smtClean="0"/>
              <a:t>24.3.2017.</a:t>
            </a:fld>
            <a:endParaRPr lang="hr-HR"/>
          </a:p>
        </p:txBody>
      </p:sp>
      <p:sp>
        <p:nvSpPr>
          <p:cNvPr id="3" name="Čuvar mjesta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Čuvar mjesta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3623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opisom sli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s-Latn-BA"/>
              <a:t>Kliknite da biste uredili stilove prototipa naslova</a:t>
            </a:r>
            <a:endParaRPr lang="hr-HR"/>
          </a:p>
        </p:txBody>
      </p:sp>
      <p:sp>
        <p:nvSpPr>
          <p:cNvPr id="3" name="Čuvar mjesta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s-Latn-BA"/>
              <a:t>Kliknite da biste uredili stilove teksta prototipa</a:t>
            </a:r>
          </a:p>
          <a:p>
            <a:pPr lvl="1"/>
            <a:r>
              <a:rPr lang="bs-Latn-BA"/>
              <a:t>Drugi nivo</a:t>
            </a:r>
          </a:p>
          <a:p>
            <a:pPr lvl="2"/>
            <a:r>
              <a:rPr lang="bs-Latn-BA"/>
              <a:t>Treći nivo</a:t>
            </a:r>
          </a:p>
          <a:p>
            <a:pPr lvl="3"/>
            <a:r>
              <a:rPr lang="bs-Latn-BA"/>
              <a:t>Četvrti nivo</a:t>
            </a:r>
          </a:p>
          <a:p>
            <a:pPr lvl="4"/>
            <a:r>
              <a:rPr lang="bs-Latn-BA"/>
              <a:t>Peti nivo</a:t>
            </a:r>
            <a:endParaRPr lang="hr-HR"/>
          </a:p>
        </p:txBody>
      </p:sp>
      <p:sp>
        <p:nvSpPr>
          <p:cNvPr id="4" name="Čuvar mjesta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s-Latn-BA"/>
              <a:t>Kliknite da biste uredili stilove teksta prototipa</a:t>
            </a:r>
          </a:p>
        </p:txBody>
      </p:sp>
      <p:sp>
        <p:nvSpPr>
          <p:cNvPr id="5" name="Čuvar mjesta podatak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7AFC-E1D5-454F-A70F-0A352C140690}" type="datetimeFigureOut">
              <a:rPr lang="hr-HR" smtClean="0"/>
              <a:t>24.3.2017.</a:t>
            </a:fld>
            <a:endParaRPr lang="hr-HR"/>
          </a:p>
        </p:txBody>
      </p:sp>
      <p:sp>
        <p:nvSpPr>
          <p:cNvPr id="6" name="Čuvar mjesta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Čuvar mjesta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80672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opisom sli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s-Latn-BA"/>
              <a:t>Kliknite da biste uredili stilove prototipa naslova</a:t>
            </a:r>
            <a:endParaRPr lang="hr-HR"/>
          </a:p>
        </p:txBody>
      </p:sp>
      <p:sp>
        <p:nvSpPr>
          <p:cNvPr id="3" name="Čuvar mjesta za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Čuvar mjesta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s-Latn-BA"/>
              <a:t>Kliknite da biste uredili stilove teksta prototipa</a:t>
            </a:r>
          </a:p>
        </p:txBody>
      </p:sp>
      <p:sp>
        <p:nvSpPr>
          <p:cNvPr id="5" name="Čuvar mjesta podatak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E7AFC-E1D5-454F-A70F-0A352C140690}" type="datetimeFigureOut">
              <a:rPr lang="hr-HR" smtClean="0"/>
              <a:t>24.3.2017.</a:t>
            </a:fld>
            <a:endParaRPr lang="hr-HR"/>
          </a:p>
        </p:txBody>
      </p:sp>
      <p:sp>
        <p:nvSpPr>
          <p:cNvPr id="6" name="Čuvar mjesta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Čuvar mjesta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59798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jesta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s-Latn-BA"/>
              <a:t>Kliknite da biste uredili stilove prototipa naslova</a:t>
            </a:r>
            <a:endParaRPr lang="hr-HR"/>
          </a:p>
        </p:txBody>
      </p:sp>
      <p:sp>
        <p:nvSpPr>
          <p:cNvPr id="3" name="Čuvar mjesta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s-Latn-BA"/>
              <a:t>Kliknite da biste uredili stilove teksta prototipa</a:t>
            </a:r>
          </a:p>
          <a:p>
            <a:pPr lvl="1"/>
            <a:r>
              <a:rPr lang="bs-Latn-BA"/>
              <a:t>Drugi nivo</a:t>
            </a:r>
          </a:p>
          <a:p>
            <a:pPr lvl="2"/>
            <a:r>
              <a:rPr lang="bs-Latn-BA"/>
              <a:t>Treći nivo</a:t>
            </a:r>
          </a:p>
          <a:p>
            <a:pPr lvl="3"/>
            <a:r>
              <a:rPr lang="bs-Latn-BA"/>
              <a:t>Četvrti nivo</a:t>
            </a:r>
          </a:p>
          <a:p>
            <a:pPr lvl="4"/>
            <a:r>
              <a:rPr lang="bs-Latn-BA"/>
              <a:t>Peti nivo</a:t>
            </a:r>
            <a:endParaRPr lang="hr-HR"/>
          </a:p>
        </p:txBody>
      </p:sp>
      <p:sp>
        <p:nvSpPr>
          <p:cNvPr id="4" name="Čuvar mjesta podatak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E7AFC-E1D5-454F-A70F-0A352C140690}" type="datetimeFigureOut">
              <a:rPr lang="hr-HR" smtClean="0"/>
              <a:t>24.3.2017.</a:t>
            </a:fld>
            <a:endParaRPr lang="hr-HR"/>
          </a:p>
        </p:txBody>
      </p:sp>
      <p:sp>
        <p:nvSpPr>
          <p:cNvPr id="5" name="Čuvar mjesta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Čuvar mjesta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E5411A-E9D4-48C2-9CBE-60209F2F4D0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86827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emf"/><Relationship Id="rId4" Type="http://schemas.openxmlformats.org/officeDocument/2006/relationships/hyperlink" Target="http://draz.hr/hr/nabava/nabava-bagatelne-vrijednosti/item/171-javni-natjecaj-za-sufinanciranje-programa-projekata-aktivnosti-i-manifestacija-koje-provode-udruge-sredstvima-iz-proracuna-opcine-draz-za-2017-godinu" TargetMode="External"/><Relationship Id="rId9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hyperlink" Target="http://www.obz.hr/hr/index.php?tekst=1748" TargetMode="External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hyperlink" Target="http://www.min-kulture.hr/default.aspx?id=15767" TargetMode="External"/><Relationship Id="rId9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hyperlink" Target="http://www.min-kulture.hr/default.aspx?id=15767" TargetMode="External"/><Relationship Id="rId9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hyperlink" Target="http://www.min-kulture.hr/default.aspx?id=15767" TargetMode="External"/><Relationship Id="rId9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://kulturanova.hr/" TargetMode="External"/><Relationship Id="rId10" Type="http://schemas.openxmlformats.org/officeDocument/2006/relationships/image" Target="../media/image7.jpeg"/><Relationship Id="rId4" Type="http://schemas.openxmlformats.org/officeDocument/2006/relationships/hyperlink" Target="http://zaklada.civilnodrustvo.hr/frontpage" TargetMode="External"/><Relationship Id="rId9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lika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414" y="0"/>
            <a:ext cx="926672" cy="1390008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9612" y="173571"/>
            <a:ext cx="1201016" cy="646232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hr-HR" sz="4000" b="1" dirty="0"/>
              <a:t>RADNI  SASTANAK  ZA  IZRADU  STRATEŠKOG RAZVOJNOG  PROGRAMA  OPĆINE  DRAŽ  ZA RAZDOBLJE  2017. – 2020.  GODINE</a:t>
            </a:r>
            <a:br>
              <a:rPr lang="hr-HR" sz="4000" b="1" dirty="0"/>
            </a:br>
            <a:endParaRPr lang="hr-HR" sz="4000" b="1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182044"/>
            <a:ext cx="9144000" cy="3094976"/>
          </a:xfrm>
        </p:spPr>
        <p:txBody>
          <a:bodyPr>
            <a:normAutofit/>
          </a:bodyPr>
          <a:lstStyle/>
          <a:p>
            <a:endParaRPr lang="hr-HR" dirty="0"/>
          </a:p>
          <a:p>
            <a:r>
              <a:rPr lang="hr-HR" b="1" dirty="0"/>
              <a:t>Prezentacija mjera iz područja KULTURE</a:t>
            </a:r>
          </a:p>
          <a:p>
            <a:pPr algn="l"/>
            <a:endParaRPr lang="hr-HR" dirty="0"/>
          </a:p>
          <a:p>
            <a:pPr algn="r"/>
            <a:endParaRPr lang="hr-HR" dirty="0"/>
          </a:p>
          <a:p>
            <a:pPr algn="l"/>
            <a:r>
              <a:rPr lang="hr-HR" dirty="0"/>
              <a:t>                                                                               </a:t>
            </a:r>
          </a:p>
          <a:p>
            <a:pPr algn="l"/>
            <a:r>
              <a:rPr lang="hr-HR" dirty="0"/>
              <a:t>                                                                                                            </a:t>
            </a:r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6929" y="5739194"/>
            <a:ext cx="1429086" cy="720000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8914" y="5739194"/>
            <a:ext cx="1429086" cy="720000"/>
          </a:xfrm>
          <a:prstGeom prst="rect">
            <a:avLst/>
          </a:prstGeom>
        </p:spPr>
      </p:pic>
      <p:pic>
        <p:nvPicPr>
          <p:cNvPr id="12" name="Slika 1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482" y="5737020"/>
            <a:ext cx="5292000" cy="540000"/>
          </a:xfrm>
          <a:prstGeom prst="rect">
            <a:avLst/>
          </a:prstGeom>
          <a:noFill/>
        </p:spPr>
      </p:pic>
      <p:pic>
        <p:nvPicPr>
          <p:cNvPr id="13" name="Picture 2" descr="E:\prezentacije\2015\ESI FONDOVI LOGOTIPI\ESI FONDOVI LOGOTIPI\PROGRAM RURALNOG RAZVOJA\Program ruralnog razvoja_BOJ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159" y="4567619"/>
            <a:ext cx="24606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E:\prezentacije\2015\ESI FONDOVI LOGOTIPI\ESI FONDOVI LOGOTIPI\EUROPSKI STRUKTURNI I INVESTICIJSKI FONDOVI\Europski strukturni i investicijski fondov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482" y="4567619"/>
            <a:ext cx="2433638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33351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lika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414" y="0"/>
            <a:ext cx="926672" cy="1390008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9612" y="173571"/>
            <a:ext cx="1201016" cy="646232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375612" y="634965"/>
            <a:ext cx="9144000" cy="1995001"/>
          </a:xfrm>
        </p:spPr>
        <p:txBody>
          <a:bodyPr>
            <a:normAutofit/>
          </a:bodyPr>
          <a:lstStyle/>
          <a:p>
            <a:r>
              <a:rPr lang="hr-HR" sz="4000" b="1" dirty="0"/>
              <a:t>PODUZEĆA</a:t>
            </a:r>
            <a:br>
              <a:rPr lang="hr-HR" sz="4000" b="1" dirty="0"/>
            </a:br>
            <a:br>
              <a:rPr lang="hr-HR" sz="4000" b="1" dirty="0"/>
            </a:br>
            <a:endParaRPr lang="hr-HR" sz="4000" b="1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2185150" y="1817480"/>
            <a:ext cx="7524924" cy="2750139"/>
          </a:xfrm>
        </p:spPr>
        <p:txBody>
          <a:bodyPr>
            <a:normAutofit fontScale="25000" lnSpcReduction="20000"/>
          </a:bodyPr>
          <a:lstStyle/>
          <a:p>
            <a:endParaRPr lang="hr-HR" dirty="0"/>
          </a:p>
          <a:p>
            <a:endParaRPr lang="hr-HR" dirty="0"/>
          </a:p>
          <a:p>
            <a:r>
              <a:rPr lang="hr-HR" sz="10000" dirty="0"/>
              <a:t>BARANJSKI VODOVOD</a:t>
            </a:r>
          </a:p>
          <a:p>
            <a:r>
              <a:rPr lang="hr-HR" sz="10000" dirty="0"/>
              <a:t>UNIQUA OSIGURANJE</a:t>
            </a:r>
          </a:p>
          <a:p>
            <a:r>
              <a:rPr lang="hr-HR" sz="10000" dirty="0"/>
              <a:t>HEP GRUPA</a:t>
            </a:r>
          </a:p>
          <a:p>
            <a:r>
              <a:rPr lang="hr-HR" sz="10000" dirty="0"/>
              <a:t>ADRIS GRUPA</a:t>
            </a:r>
          </a:p>
          <a:p>
            <a:r>
              <a:rPr lang="hr-HR" sz="10000" dirty="0"/>
              <a:t>DROGERIE MARKET</a:t>
            </a:r>
          </a:p>
          <a:p>
            <a:r>
              <a:rPr lang="hr-HR" sz="10000" dirty="0"/>
              <a:t>INA</a:t>
            </a:r>
          </a:p>
          <a:p>
            <a:r>
              <a:rPr lang="hr-HR" sz="10000" dirty="0"/>
              <a:t>….</a:t>
            </a:r>
          </a:p>
          <a:p>
            <a:endParaRPr lang="hr-HR" sz="4800" b="1" dirty="0"/>
          </a:p>
          <a:p>
            <a:endParaRPr lang="hr-HR" sz="4800" b="1" dirty="0"/>
          </a:p>
          <a:p>
            <a:endParaRPr lang="hr-HR" sz="4800" b="1" dirty="0"/>
          </a:p>
          <a:p>
            <a:endParaRPr lang="hr-HR" sz="3800" dirty="0"/>
          </a:p>
          <a:p>
            <a:endParaRPr lang="hr-HR" dirty="0"/>
          </a:p>
          <a:p>
            <a:r>
              <a:rPr lang="hr-HR" dirty="0"/>
              <a:t>                                                                               </a:t>
            </a:r>
          </a:p>
          <a:p>
            <a:r>
              <a:rPr lang="hr-HR" dirty="0"/>
              <a:t>                               </a:t>
            </a:r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6929" y="5739194"/>
            <a:ext cx="1429086" cy="720000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8914" y="5739194"/>
            <a:ext cx="1429086" cy="720000"/>
          </a:xfrm>
          <a:prstGeom prst="rect">
            <a:avLst/>
          </a:prstGeom>
        </p:spPr>
      </p:pic>
      <p:pic>
        <p:nvPicPr>
          <p:cNvPr id="12" name="Slika 1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482" y="5737020"/>
            <a:ext cx="5292000" cy="540000"/>
          </a:xfrm>
          <a:prstGeom prst="rect">
            <a:avLst/>
          </a:prstGeom>
          <a:noFill/>
        </p:spPr>
      </p:pic>
      <p:pic>
        <p:nvPicPr>
          <p:cNvPr id="13" name="Picture 2" descr="E:\prezentacije\2015\ESI FONDOVI LOGOTIPI\ESI FONDOVI LOGOTIPI\PROGRAM RURALNOG RAZVOJA\Program ruralnog razvoja_BOJ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159" y="4567619"/>
            <a:ext cx="24606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E:\prezentacije\2015\ESI FONDOVI LOGOTIPI\ESI FONDOVI LOGOTIPI\EUROPSKI STRUKTURNI I INVESTICIJSKI FONDOVI\Europski strukturni i investicijski fondov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482" y="4567619"/>
            <a:ext cx="2433638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niOkvir 3"/>
          <p:cNvSpPr txBox="1"/>
          <p:nvPr/>
        </p:nvSpPr>
        <p:spPr>
          <a:xfrm>
            <a:off x="5753130" y="2479693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hr-HR" dirty="0"/>
          </a:p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868402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lika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414" y="0"/>
            <a:ext cx="926672" cy="1390008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9612" y="173571"/>
            <a:ext cx="1201016" cy="646232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66929" y="1717816"/>
            <a:ext cx="9144000" cy="3307190"/>
          </a:xfrm>
        </p:spPr>
        <p:txBody>
          <a:bodyPr>
            <a:normAutofit fontScale="90000"/>
          </a:bodyPr>
          <a:lstStyle/>
          <a:p>
            <a:r>
              <a:rPr lang="hr-HR" sz="4000" b="1" dirty="0"/>
              <a:t>RAZINE POTPORA:</a:t>
            </a:r>
            <a:br>
              <a:rPr lang="hr-HR" sz="4000" b="1" dirty="0"/>
            </a:br>
            <a:br>
              <a:rPr lang="hr-HR" sz="4000" b="1" dirty="0"/>
            </a:br>
            <a:r>
              <a:rPr lang="hr-HR" sz="4000" b="1" dirty="0"/>
              <a:t>Jedinica lokalne samouprave</a:t>
            </a:r>
            <a:br>
              <a:rPr lang="hr-HR" sz="4000" b="1" dirty="0"/>
            </a:br>
            <a:r>
              <a:rPr lang="hr-HR" sz="4000" b="1" dirty="0"/>
              <a:t>Jedinica regionalne samouprave</a:t>
            </a:r>
            <a:br>
              <a:rPr lang="hr-HR" sz="4000" b="1" dirty="0"/>
            </a:br>
            <a:r>
              <a:rPr lang="hr-HR" sz="4000" b="1" dirty="0"/>
              <a:t>Ministarstvo kulture</a:t>
            </a:r>
            <a:br>
              <a:rPr lang="hr-HR" sz="4000" b="1" dirty="0"/>
            </a:br>
            <a:r>
              <a:rPr lang="hr-HR" sz="4000" b="1" dirty="0"/>
              <a:t>Zaklade</a:t>
            </a:r>
            <a:br>
              <a:rPr lang="hr-HR" sz="4000" b="1" dirty="0"/>
            </a:br>
            <a:r>
              <a:rPr lang="hr-HR" sz="4000" b="1" dirty="0"/>
              <a:t>Međunarodni fondovi</a:t>
            </a:r>
            <a:br>
              <a:rPr lang="hr-HR" sz="4000" b="1" dirty="0"/>
            </a:br>
            <a:endParaRPr lang="hr-HR" sz="4000" b="1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182044"/>
            <a:ext cx="9144000" cy="3094976"/>
          </a:xfrm>
        </p:spPr>
        <p:txBody>
          <a:bodyPr>
            <a:normAutofit/>
          </a:bodyPr>
          <a:lstStyle/>
          <a:p>
            <a:pPr algn="l"/>
            <a:endParaRPr lang="hr-HR" dirty="0"/>
          </a:p>
          <a:p>
            <a:pPr algn="r"/>
            <a:endParaRPr lang="hr-HR" dirty="0"/>
          </a:p>
          <a:p>
            <a:pPr algn="l"/>
            <a:r>
              <a:rPr lang="hr-HR" dirty="0"/>
              <a:t>                                                                               </a:t>
            </a:r>
          </a:p>
          <a:p>
            <a:r>
              <a:rPr lang="hr-HR" i="1" dirty="0"/>
              <a:t> </a:t>
            </a:r>
            <a:r>
              <a:rPr lang="hr-HR" sz="3600" dirty="0"/>
              <a:t>Poduzeća</a:t>
            </a:r>
          </a:p>
          <a:p>
            <a:r>
              <a:rPr lang="hr-HR" i="1" dirty="0"/>
              <a:t>                                                                                                           </a:t>
            </a:r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6929" y="5739194"/>
            <a:ext cx="1429086" cy="720000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8914" y="5739194"/>
            <a:ext cx="1429086" cy="720000"/>
          </a:xfrm>
          <a:prstGeom prst="rect">
            <a:avLst/>
          </a:prstGeom>
        </p:spPr>
      </p:pic>
      <p:pic>
        <p:nvPicPr>
          <p:cNvPr id="12" name="Slika 1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482" y="5737020"/>
            <a:ext cx="5292000" cy="540000"/>
          </a:xfrm>
          <a:prstGeom prst="rect">
            <a:avLst/>
          </a:prstGeom>
          <a:noFill/>
        </p:spPr>
      </p:pic>
      <p:pic>
        <p:nvPicPr>
          <p:cNvPr id="13" name="Picture 2" descr="E:\prezentacije\2015\ESI FONDOVI LOGOTIPI\ESI FONDOVI LOGOTIPI\PROGRAM RURALNOG RAZVOJA\Program ruralnog razvoja_BOJ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159" y="4567619"/>
            <a:ext cx="24606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E:\prezentacije\2015\ESI FONDOVI LOGOTIPI\ESI FONDOVI LOGOTIPI\EUROPSKI STRUKTURNI I INVESTICIJSKI FONDOVI\Europski strukturni i investicijski fondov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482" y="4567619"/>
            <a:ext cx="2433638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0402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lika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414" y="0"/>
            <a:ext cx="926672" cy="1390008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9612" y="173571"/>
            <a:ext cx="1201016" cy="646232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375612" y="173571"/>
            <a:ext cx="9144000" cy="1995001"/>
          </a:xfrm>
        </p:spPr>
        <p:txBody>
          <a:bodyPr>
            <a:normAutofit/>
          </a:bodyPr>
          <a:lstStyle/>
          <a:p>
            <a:r>
              <a:rPr lang="hr-HR" sz="4000" b="1" dirty="0"/>
              <a:t>OPĆINA DRAŽ</a:t>
            </a:r>
            <a:br>
              <a:rPr lang="hr-HR" sz="4000" b="1" dirty="0"/>
            </a:br>
            <a:br>
              <a:rPr lang="hr-HR" sz="4000" b="1" dirty="0"/>
            </a:br>
            <a:endParaRPr lang="hr-HR" sz="4000" b="1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2185150" y="782243"/>
            <a:ext cx="7524924" cy="1607549"/>
          </a:xfrm>
        </p:spPr>
        <p:txBody>
          <a:bodyPr>
            <a:normAutofit fontScale="25000" lnSpcReduction="20000"/>
          </a:bodyPr>
          <a:lstStyle/>
          <a:p>
            <a:endParaRPr lang="hr-HR" dirty="0"/>
          </a:p>
          <a:p>
            <a:endParaRPr lang="hr-HR" dirty="0"/>
          </a:p>
          <a:p>
            <a:endParaRPr lang="hr-HR" dirty="0"/>
          </a:p>
          <a:p>
            <a:r>
              <a:rPr lang="hr-HR" sz="4800" b="1" dirty="0"/>
              <a:t>Javni natječaj za sufinanciranje programa i projekata, aktivnosti i manifestacija koje provode udruge, sredstvima iz Proračuna Općine Draž u 2017. godini</a:t>
            </a:r>
          </a:p>
          <a:p>
            <a:r>
              <a:rPr lang="hr-HR" sz="4800" b="1" dirty="0">
                <a:hlinkClick r:id="rId4"/>
              </a:rPr>
              <a:t>http://draz.hr/hr/nabava/nabava-bagatelne-vrijednosti/item/171-javni-natjecaj-za-sufinanciranje-programa-projekata-aktivnosti-i-manifestacija-koje-provode-udruge-sredstvima-iz-proracuna-opcine-draz-za-2017-godinu</a:t>
            </a:r>
            <a:endParaRPr lang="hr-HR" sz="4800" b="1" dirty="0"/>
          </a:p>
          <a:p>
            <a:r>
              <a:rPr lang="hr-HR" sz="4800" b="1" dirty="0"/>
              <a:t>Javne potpore u kulturi i manifestacijama: 155.000,00</a:t>
            </a:r>
          </a:p>
          <a:p>
            <a:endParaRPr lang="hr-HR" sz="3800" dirty="0"/>
          </a:p>
          <a:p>
            <a:endParaRPr lang="hr-HR" dirty="0"/>
          </a:p>
          <a:p>
            <a:r>
              <a:rPr lang="hr-HR" dirty="0"/>
              <a:t>                                                                               </a:t>
            </a:r>
          </a:p>
          <a:p>
            <a:r>
              <a:rPr lang="hr-HR" dirty="0"/>
              <a:t>                                                                                                            </a:t>
            </a:r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6929" y="5739194"/>
            <a:ext cx="1429086" cy="720000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38914" y="5739194"/>
            <a:ext cx="1429086" cy="720000"/>
          </a:xfrm>
          <a:prstGeom prst="rect">
            <a:avLst/>
          </a:prstGeom>
        </p:spPr>
      </p:pic>
      <p:pic>
        <p:nvPicPr>
          <p:cNvPr id="12" name="Slika 11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482" y="5737020"/>
            <a:ext cx="5292000" cy="540000"/>
          </a:xfrm>
          <a:prstGeom prst="rect">
            <a:avLst/>
          </a:prstGeom>
          <a:noFill/>
        </p:spPr>
      </p:pic>
      <p:pic>
        <p:nvPicPr>
          <p:cNvPr id="13" name="Picture 2" descr="E:\prezentacije\2015\ESI FONDOVI LOGOTIPI\ESI FONDOVI LOGOTIPI\PROGRAM RURALNOG RAZVOJA\Program ruralnog razvoja_BOJ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159" y="4567619"/>
            <a:ext cx="24606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E:\prezentacije\2015\ESI FONDOVI LOGOTIPI\ESI FONDOVI LOGOTIPI\EUROPSKI STRUKTURNI I INVESTICIJSKI FONDOVI\Europski strukturni i investicijski fondovi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482" y="4567619"/>
            <a:ext cx="2433638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Slika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50914" y="2398039"/>
            <a:ext cx="4933101" cy="3338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369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lika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414" y="0"/>
            <a:ext cx="926672" cy="1390008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9612" y="173571"/>
            <a:ext cx="1201016" cy="646232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375612" y="173571"/>
            <a:ext cx="9144000" cy="1995001"/>
          </a:xfrm>
        </p:spPr>
        <p:txBody>
          <a:bodyPr>
            <a:normAutofit/>
          </a:bodyPr>
          <a:lstStyle/>
          <a:p>
            <a:r>
              <a:rPr lang="hr-HR" sz="4000" b="1" dirty="0"/>
              <a:t>OSJEČKO-BARANJSKA ŽUPANIJA</a:t>
            </a:r>
            <a:br>
              <a:rPr lang="hr-HR" sz="4000" b="1" dirty="0"/>
            </a:br>
            <a:br>
              <a:rPr lang="hr-HR" sz="4000" b="1" dirty="0"/>
            </a:br>
            <a:endParaRPr lang="hr-HR" sz="4000" b="1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2185150" y="782243"/>
            <a:ext cx="7524924" cy="1607549"/>
          </a:xfrm>
        </p:spPr>
        <p:txBody>
          <a:bodyPr>
            <a:normAutofit fontScale="25000" lnSpcReduction="20000"/>
          </a:bodyPr>
          <a:lstStyle/>
          <a:p>
            <a:endParaRPr lang="hr-HR" dirty="0"/>
          </a:p>
          <a:p>
            <a:endParaRPr lang="hr-HR" dirty="0"/>
          </a:p>
          <a:p>
            <a:endParaRPr lang="hr-HR" dirty="0"/>
          </a:p>
          <a:p>
            <a:r>
              <a:rPr lang="hr-HR" sz="4800" b="1" dirty="0"/>
              <a:t>Javni natječaj za predlaganje programa za Program javnih potreba u kulturi </a:t>
            </a:r>
          </a:p>
          <a:p>
            <a:r>
              <a:rPr lang="hr-HR" sz="4800" b="1" dirty="0"/>
              <a:t>Osječko-baranjske županije za 2017. godinu</a:t>
            </a:r>
          </a:p>
          <a:p>
            <a:endParaRPr lang="hr-HR" sz="4800" b="1" dirty="0"/>
          </a:p>
          <a:p>
            <a:r>
              <a:rPr lang="hr-HR" sz="4800" b="1" dirty="0">
                <a:hlinkClick r:id="rId4"/>
              </a:rPr>
              <a:t>http://www.obz.hr/hr/index.php?tekst=1748</a:t>
            </a:r>
            <a:endParaRPr lang="hr-HR" sz="4800" b="1" dirty="0"/>
          </a:p>
          <a:p>
            <a:endParaRPr lang="hr-HR" sz="4800" b="1" dirty="0"/>
          </a:p>
          <a:p>
            <a:r>
              <a:rPr lang="hr-HR" sz="4800" b="1" dirty="0"/>
              <a:t>Javne potpore u kulturi: 800.000,00</a:t>
            </a:r>
          </a:p>
          <a:p>
            <a:endParaRPr lang="hr-HR" sz="4800" b="1" dirty="0"/>
          </a:p>
          <a:p>
            <a:endParaRPr lang="hr-HR" sz="3800" dirty="0"/>
          </a:p>
          <a:p>
            <a:endParaRPr lang="hr-HR" dirty="0"/>
          </a:p>
          <a:p>
            <a:r>
              <a:rPr lang="hr-HR" dirty="0"/>
              <a:t>                                                                               </a:t>
            </a:r>
          </a:p>
          <a:p>
            <a:r>
              <a:rPr lang="hr-HR" dirty="0"/>
              <a:t>                                                                                                            </a:t>
            </a:r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6929" y="5739194"/>
            <a:ext cx="1429086" cy="720000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38914" y="5739194"/>
            <a:ext cx="1429086" cy="720000"/>
          </a:xfrm>
          <a:prstGeom prst="rect">
            <a:avLst/>
          </a:prstGeom>
        </p:spPr>
      </p:pic>
      <p:pic>
        <p:nvPicPr>
          <p:cNvPr id="12" name="Slika 11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482" y="5737020"/>
            <a:ext cx="5292000" cy="540000"/>
          </a:xfrm>
          <a:prstGeom prst="rect">
            <a:avLst/>
          </a:prstGeom>
          <a:noFill/>
        </p:spPr>
      </p:pic>
      <p:pic>
        <p:nvPicPr>
          <p:cNvPr id="13" name="Picture 2" descr="E:\prezentacije\2015\ESI FONDOVI LOGOTIPI\ESI FONDOVI LOGOTIPI\PROGRAM RURALNOG RAZVOJA\Program ruralnog razvoja_BOJ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159" y="4567619"/>
            <a:ext cx="24606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E:\prezentacije\2015\ESI FONDOVI LOGOTIPI\ESI FONDOVI LOGOTIPI\EUROPSKI STRUKTURNI I INVESTICIJSKI FONDOVI\Europski strukturni i investicijski fondovi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482" y="4567619"/>
            <a:ext cx="2433638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ravokutnik 4"/>
          <p:cNvSpPr/>
          <p:nvPr/>
        </p:nvSpPr>
        <p:spPr>
          <a:xfrm>
            <a:off x="3734512" y="3046407"/>
            <a:ext cx="5504402" cy="260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467995" algn="l"/>
              </a:tabLst>
            </a:pPr>
            <a:r>
              <a:rPr lang="hr-HR" sz="1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zaštitu, očuvanje i promicanje kulturne baštine,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467995" algn="l"/>
              </a:tabLst>
            </a:pPr>
            <a:r>
              <a:rPr lang="hr-HR" sz="1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književnu, nakladničku i knjižničnu djelatnost,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467995" algn="l"/>
              </a:tabLst>
            </a:pPr>
            <a:r>
              <a:rPr lang="hr-HR" sz="1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likovnu i muzejsko-galerijsku djelatnost,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467995" algn="l"/>
              </a:tabLst>
            </a:pPr>
            <a:r>
              <a:rPr lang="hr-HR" sz="1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glazbenu, plesnu i glazbeno-scensku umjetnost, 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467995" algn="l"/>
              </a:tabLst>
            </a:pPr>
            <a:r>
              <a:rPr lang="hr-HR" sz="1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dramsku i kazališnu djelatnost,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467995" algn="l"/>
              </a:tabLst>
            </a:pPr>
            <a:r>
              <a:rPr lang="hr-HR" sz="1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filmsku i drugu audiovizualnu djelatnost,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467995" algn="l"/>
              </a:tabLst>
            </a:pPr>
            <a:r>
              <a:rPr lang="hr-HR" sz="1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inovativnu umjetničku i kulturnu praksu i</a:t>
            </a:r>
          </a:p>
          <a:p>
            <a:pPr marL="342900" lvl="0" indent="-342900" algn="just">
              <a:spcAft>
                <a:spcPts val="0"/>
              </a:spcAft>
              <a:buFont typeface="Times New Roman" panose="02020603050405020304" pitchFamily="18" charset="0"/>
              <a:buChar char="-"/>
              <a:tabLst>
                <a:tab pos="467995" algn="l"/>
              </a:tabLst>
            </a:pPr>
            <a:r>
              <a:rPr lang="hr-HR" sz="19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međunarodnu kulturnu suradnju.</a:t>
            </a:r>
          </a:p>
          <a:p>
            <a:pPr algn="just">
              <a:spcAft>
                <a:spcPts val="0"/>
              </a:spcAft>
            </a:pPr>
            <a:r>
              <a:rPr lang="hr-HR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hr-H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692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lika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414" y="0"/>
            <a:ext cx="926672" cy="1390008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9612" y="173571"/>
            <a:ext cx="1201016" cy="646232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375612" y="514939"/>
            <a:ext cx="9144000" cy="1995001"/>
          </a:xfrm>
        </p:spPr>
        <p:txBody>
          <a:bodyPr>
            <a:normAutofit/>
          </a:bodyPr>
          <a:lstStyle/>
          <a:p>
            <a:r>
              <a:rPr lang="hr-HR" sz="4000" b="1" dirty="0"/>
              <a:t>MINISTARSTVO KULTURE</a:t>
            </a:r>
            <a:br>
              <a:rPr lang="hr-HR" sz="4000" b="1" dirty="0"/>
            </a:br>
            <a:br>
              <a:rPr lang="hr-HR" sz="4000" b="1" dirty="0"/>
            </a:br>
            <a:endParaRPr lang="hr-HR" sz="4000" b="1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2185150" y="1162142"/>
            <a:ext cx="7524924" cy="1607549"/>
          </a:xfrm>
        </p:spPr>
        <p:txBody>
          <a:bodyPr>
            <a:normAutofit fontScale="25000" lnSpcReduction="20000"/>
          </a:bodyPr>
          <a:lstStyle/>
          <a:p>
            <a:endParaRPr lang="hr-HR" dirty="0"/>
          </a:p>
          <a:p>
            <a:endParaRPr lang="hr-HR" dirty="0"/>
          </a:p>
          <a:p>
            <a:endParaRPr lang="hr-HR" dirty="0"/>
          </a:p>
          <a:p>
            <a:r>
              <a:rPr lang="hr-HR" sz="4800" b="1" dirty="0"/>
              <a:t>Poziv za predlaganje programa javnih potreba u kulturi Republike Hrvatske za 2017.</a:t>
            </a:r>
          </a:p>
          <a:p>
            <a:endParaRPr lang="hr-HR" sz="4800" b="1" dirty="0"/>
          </a:p>
          <a:p>
            <a:r>
              <a:rPr lang="hr-HR" sz="4800" b="1" dirty="0">
                <a:hlinkClick r:id="rId4"/>
              </a:rPr>
              <a:t>http://www.min-kulture.hr/default.aspx?id=15767</a:t>
            </a:r>
            <a:endParaRPr lang="hr-HR" sz="4800" b="1" dirty="0"/>
          </a:p>
          <a:p>
            <a:endParaRPr lang="hr-HR" sz="4800" b="1" dirty="0"/>
          </a:p>
          <a:p>
            <a:endParaRPr lang="hr-HR" sz="4800" b="1" dirty="0"/>
          </a:p>
          <a:p>
            <a:endParaRPr lang="hr-HR" sz="3800" dirty="0"/>
          </a:p>
          <a:p>
            <a:endParaRPr lang="hr-HR" dirty="0"/>
          </a:p>
          <a:p>
            <a:r>
              <a:rPr lang="hr-HR" dirty="0"/>
              <a:t>                                                                               </a:t>
            </a:r>
          </a:p>
          <a:p>
            <a:r>
              <a:rPr lang="hr-HR" dirty="0"/>
              <a:t>                               </a:t>
            </a:r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6929" y="5739194"/>
            <a:ext cx="1429086" cy="720000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38914" y="5739194"/>
            <a:ext cx="1429086" cy="720000"/>
          </a:xfrm>
          <a:prstGeom prst="rect">
            <a:avLst/>
          </a:prstGeom>
        </p:spPr>
      </p:pic>
      <p:pic>
        <p:nvPicPr>
          <p:cNvPr id="12" name="Slika 11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482" y="5737020"/>
            <a:ext cx="5292000" cy="540000"/>
          </a:xfrm>
          <a:prstGeom prst="rect">
            <a:avLst/>
          </a:prstGeom>
          <a:noFill/>
        </p:spPr>
      </p:pic>
      <p:pic>
        <p:nvPicPr>
          <p:cNvPr id="13" name="Picture 2" descr="E:\prezentacije\2015\ESI FONDOVI LOGOTIPI\ESI FONDOVI LOGOTIPI\PROGRAM RURALNOG RAZVOJA\Program ruralnog razvoja_BOJ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159" y="4567619"/>
            <a:ext cx="24606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E:\prezentacije\2015\ESI FONDOVI LOGOTIPI\ESI FONDOVI LOGOTIPI\EUROPSKI STRUKTURNI I INVESTICIJSKI FONDOVI\Europski strukturni i investicijski fondovi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482" y="4567619"/>
            <a:ext cx="2433638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niOkvir 3"/>
          <p:cNvSpPr txBox="1"/>
          <p:nvPr/>
        </p:nvSpPr>
        <p:spPr>
          <a:xfrm>
            <a:off x="2996015" y="2777244"/>
            <a:ext cx="581601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r-HR" dirty="0"/>
              <a:t>Dramska i plesna umjetnost te izvedbene umjetnosti</a:t>
            </a:r>
          </a:p>
          <a:p>
            <a:pPr algn="ctr"/>
            <a:r>
              <a:rPr lang="hr-HR" dirty="0"/>
              <a:t>Glazba i glazbeno-scenska umjetnost</a:t>
            </a:r>
          </a:p>
          <a:p>
            <a:pPr algn="ctr"/>
            <a:r>
              <a:rPr lang="hr-HR" dirty="0"/>
              <a:t>Kulturno-umjetnički amaterizam</a:t>
            </a:r>
          </a:p>
          <a:p>
            <a:pPr algn="ctr"/>
            <a:r>
              <a:rPr lang="hr-HR" dirty="0"/>
              <a:t>Vizualna umjetnost, likovne monografije, dizajn i arhitektura</a:t>
            </a:r>
          </a:p>
          <a:p>
            <a:pPr algn="ctr"/>
            <a:r>
              <a:rPr lang="hr-HR" dirty="0"/>
              <a:t>Inovativne umjetničke i kulturne prakse</a:t>
            </a:r>
          </a:p>
          <a:p>
            <a:pPr algn="ctr"/>
            <a:r>
              <a:rPr lang="hr-HR" dirty="0"/>
              <a:t>Izdavanje knjiga, časopisa i elektroničkih publikacija</a:t>
            </a:r>
          </a:p>
          <a:p>
            <a:pPr algn="ctr"/>
            <a:r>
              <a:rPr lang="hr-HR" dirty="0"/>
              <a:t>Književne manifestacije</a:t>
            </a:r>
          </a:p>
          <a:p>
            <a:pPr algn="ctr"/>
            <a:r>
              <a:rPr lang="hr-HR" dirty="0"/>
              <a:t>Arhivska djelatnost, muzejsko-galerijska djelatnost</a:t>
            </a:r>
          </a:p>
          <a:p>
            <a:pPr algn="ctr"/>
            <a:r>
              <a:rPr lang="hr-HR" dirty="0"/>
              <a:t>Pokretna i nepokretna kulturna dobra</a:t>
            </a:r>
          </a:p>
          <a:p>
            <a:pPr algn="ctr"/>
            <a:r>
              <a:rPr lang="hr-HR" dirty="0"/>
              <a:t>Međunarodna kulturna suradnja</a:t>
            </a:r>
          </a:p>
        </p:txBody>
      </p:sp>
    </p:spTree>
    <p:extLst>
      <p:ext uri="{BB962C8B-B14F-4D97-AF65-F5344CB8AC3E}">
        <p14:creationId xmlns:p14="http://schemas.microsoft.com/office/powerpoint/2010/main" val="910487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lika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414" y="0"/>
            <a:ext cx="926672" cy="1390008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9612" y="173571"/>
            <a:ext cx="1201016" cy="646232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375612" y="695004"/>
            <a:ext cx="9144000" cy="1995001"/>
          </a:xfrm>
        </p:spPr>
        <p:txBody>
          <a:bodyPr>
            <a:normAutofit/>
          </a:bodyPr>
          <a:lstStyle/>
          <a:p>
            <a:r>
              <a:rPr lang="hr-HR" sz="4000" b="1" dirty="0"/>
              <a:t>MINISTARSTVO KULTURE</a:t>
            </a:r>
            <a:br>
              <a:rPr lang="hr-HR" sz="4000" b="1" dirty="0"/>
            </a:br>
            <a:br>
              <a:rPr lang="hr-HR" sz="4000" b="1" dirty="0"/>
            </a:br>
            <a:endParaRPr lang="hr-HR" sz="4000" b="1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2185150" y="1434622"/>
            <a:ext cx="7524924" cy="1607549"/>
          </a:xfrm>
        </p:spPr>
        <p:txBody>
          <a:bodyPr>
            <a:normAutofit fontScale="25000" lnSpcReduction="20000"/>
          </a:bodyPr>
          <a:lstStyle/>
          <a:p>
            <a:endParaRPr lang="hr-HR" dirty="0"/>
          </a:p>
          <a:p>
            <a:endParaRPr lang="hr-HR" dirty="0"/>
          </a:p>
          <a:p>
            <a:endParaRPr lang="hr-HR" dirty="0"/>
          </a:p>
          <a:p>
            <a:r>
              <a:rPr lang="hr-HR" sz="4800" b="1" dirty="0"/>
              <a:t>Poziv za predlaganje programa javnih potreba u kulturi Republike Hrvatske za 2017.</a:t>
            </a:r>
          </a:p>
          <a:p>
            <a:endParaRPr lang="hr-HR" sz="4800" b="1" dirty="0"/>
          </a:p>
          <a:p>
            <a:r>
              <a:rPr lang="hr-HR" sz="4800" b="1" dirty="0">
                <a:hlinkClick r:id="rId4"/>
              </a:rPr>
              <a:t>http://www.min-kulture.hr/default.aspx?id=15767</a:t>
            </a:r>
            <a:endParaRPr lang="hr-HR" sz="4800" b="1" dirty="0"/>
          </a:p>
          <a:p>
            <a:endParaRPr lang="hr-HR" sz="4800" b="1" dirty="0"/>
          </a:p>
          <a:p>
            <a:endParaRPr lang="hr-HR" sz="4800" b="1" dirty="0"/>
          </a:p>
          <a:p>
            <a:endParaRPr lang="hr-HR" sz="3800" dirty="0"/>
          </a:p>
          <a:p>
            <a:endParaRPr lang="hr-HR" dirty="0"/>
          </a:p>
          <a:p>
            <a:r>
              <a:rPr lang="hr-HR" dirty="0"/>
              <a:t>                                                                               </a:t>
            </a:r>
          </a:p>
          <a:p>
            <a:r>
              <a:rPr lang="hr-HR" dirty="0"/>
              <a:t>                               </a:t>
            </a:r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6929" y="5739194"/>
            <a:ext cx="1429086" cy="720000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38914" y="5739194"/>
            <a:ext cx="1429086" cy="720000"/>
          </a:xfrm>
          <a:prstGeom prst="rect">
            <a:avLst/>
          </a:prstGeom>
        </p:spPr>
      </p:pic>
      <p:pic>
        <p:nvPicPr>
          <p:cNvPr id="12" name="Slika 11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482" y="5737020"/>
            <a:ext cx="5292000" cy="540000"/>
          </a:xfrm>
          <a:prstGeom prst="rect">
            <a:avLst/>
          </a:prstGeom>
          <a:noFill/>
        </p:spPr>
      </p:pic>
      <p:pic>
        <p:nvPicPr>
          <p:cNvPr id="13" name="Picture 2" descr="E:\prezentacije\2015\ESI FONDOVI LOGOTIPI\ESI FONDOVI LOGOTIPI\PROGRAM RURALNOG RAZVOJA\Program ruralnog razvoja_BOJ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159" y="4567619"/>
            <a:ext cx="24606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E:\prezentacije\2015\ESI FONDOVI LOGOTIPI\ESI FONDOVI LOGOTIPI\EUROPSKI STRUKTURNI I INVESTICIJSKI FONDOVI\Europski strukturni i investicijski fondovi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482" y="4567619"/>
            <a:ext cx="2433638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niOkvir 3"/>
          <p:cNvSpPr txBox="1"/>
          <p:nvPr/>
        </p:nvSpPr>
        <p:spPr>
          <a:xfrm>
            <a:off x="3126050" y="3061796"/>
            <a:ext cx="545566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r-HR" dirty="0"/>
              <a:t>Kulturno-umjetnički amaterizam:</a:t>
            </a:r>
          </a:p>
          <a:p>
            <a:pPr algn="ctr"/>
            <a:endParaRPr lang="hr-HR" dirty="0"/>
          </a:p>
          <a:p>
            <a:pPr algn="ctr"/>
            <a:r>
              <a:rPr lang="hr-HR" dirty="0"/>
              <a:t>Festivali, manifestacije, smotre, natjecanja</a:t>
            </a:r>
          </a:p>
          <a:p>
            <a:pPr algn="ctr"/>
            <a:r>
              <a:rPr lang="hr-HR" dirty="0"/>
              <a:t>Radionice, seminari, poduke tradicijskih znanja i umijeća</a:t>
            </a:r>
          </a:p>
          <a:p>
            <a:pPr algn="ctr"/>
            <a:r>
              <a:rPr lang="hr-HR" dirty="0"/>
              <a:t>Nabava i rekonstrukcija nošnji i instrumenata</a:t>
            </a:r>
          </a:p>
          <a:p>
            <a:pPr algn="ctr"/>
            <a:r>
              <a:rPr lang="hr-HR" dirty="0"/>
              <a:t>Koncertna gostovanja</a:t>
            </a:r>
          </a:p>
          <a:p>
            <a:pPr algn="ctr"/>
            <a:r>
              <a:rPr lang="hr-HR" dirty="0"/>
              <a:t>Nakladnička izdanja</a:t>
            </a:r>
          </a:p>
          <a:p>
            <a:pPr algn="ctr"/>
            <a:endParaRPr lang="hr-HR" dirty="0"/>
          </a:p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3427559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lika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414" y="0"/>
            <a:ext cx="926672" cy="1390008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9612" y="173571"/>
            <a:ext cx="1201016" cy="646232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375612" y="734505"/>
            <a:ext cx="9144000" cy="1995001"/>
          </a:xfrm>
        </p:spPr>
        <p:txBody>
          <a:bodyPr>
            <a:normAutofit/>
          </a:bodyPr>
          <a:lstStyle/>
          <a:p>
            <a:r>
              <a:rPr lang="hr-HR" sz="4000" b="1" dirty="0"/>
              <a:t>MINISTARSTVO KULTURE</a:t>
            </a:r>
            <a:br>
              <a:rPr lang="hr-HR" sz="4000" b="1" dirty="0"/>
            </a:br>
            <a:br>
              <a:rPr lang="hr-HR" sz="4000" b="1" dirty="0"/>
            </a:br>
            <a:endParaRPr lang="hr-HR" sz="4000" b="1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2185150" y="1449606"/>
            <a:ext cx="7524924" cy="1607549"/>
          </a:xfrm>
        </p:spPr>
        <p:txBody>
          <a:bodyPr>
            <a:normAutofit fontScale="25000" lnSpcReduction="20000"/>
          </a:bodyPr>
          <a:lstStyle/>
          <a:p>
            <a:endParaRPr lang="hr-HR" dirty="0"/>
          </a:p>
          <a:p>
            <a:endParaRPr lang="hr-HR" dirty="0"/>
          </a:p>
          <a:p>
            <a:endParaRPr lang="hr-HR" dirty="0"/>
          </a:p>
          <a:p>
            <a:r>
              <a:rPr lang="hr-HR" sz="4800" b="1" dirty="0"/>
              <a:t>Poziv za predlaganje programa javnih potreba u kulturi Republike Hrvatske za 2017.</a:t>
            </a:r>
          </a:p>
          <a:p>
            <a:endParaRPr lang="hr-HR" sz="4800" b="1" dirty="0"/>
          </a:p>
          <a:p>
            <a:r>
              <a:rPr lang="hr-HR" sz="4800" b="1" dirty="0">
                <a:hlinkClick r:id="rId4"/>
              </a:rPr>
              <a:t>http://www.min-kulture.hr/default.aspx?id=15767</a:t>
            </a:r>
            <a:endParaRPr lang="hr-HR" sz="4800" b="1" dirty="0"/>
          </a:p>
          <a:p>
            <a:endParaRPr lang="hr-HR" sz="4800" b="1" dirty="0"/>
          </a:p>
          <a:p>
            <a:endParaRPr lang="hr-HR" sz="4800" b="1" dirty="0"/>
          </a:p>
          <a:p>
            <a:endParaRPr lang="hr-HR" sz="3800" dirty="0"/>
          </a:p>
          <a:p>
            <a:endParaRPr lang="hr-HR" dirty="0"/>
          </a:p>
          <a:p>
            <a:r>
              <a:rPr lang="hr-HR" dirty="0"/>
              <a:t>                                                                               </a:t>
            </a:r>
          </a:p>
          <a:p>
            <a:r>
              <a:rPr lang="hr-HR" dirty="0"/>
              <a:t>                               </a:t>
            </a:r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6929" y="5739194"/>
            <a:ext cx="1429086" cy="720000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38914" y="5739194"/>
            <a:ext cx="1429086" cy="720000"/>
          </a:xfrm>
          <a:prstGeom prst="rect">
            <a:avLst/>
          </a:prstGeom>
        </p:spPr>
      </p:pic>
      <p:pic>
        <p:nvPicPr>
          <p:cNvPr id="12" name="Slika 11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482" y="5737020"/>
            <a:ext cx="5292000" cy="540000"/>
          </a:xfrm>
          <a:prstGeom prst="rect">
            <a:avLst/>
          </a:prstGeom>
          <a:noFill/>
        </p:spPr>
      </p:pic>
      <p:pic>
        <p:nvPicPr>
          <p:cNvPr id="13" name="Picture 2" descr="E:\prezentacije\2015\ESI FONDOVI LOGOTIPI\ESI FONDOVI LOGOTIPI\PROGRAM RURALNOG RAZVOJA\Program ruralnog razvoja_BOJ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159" y="4567619"/>
            <a:ext cx="24606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E:\prezentacije\2015\ESI FONDOVI LOGOTIPI\ESI FONDOVI LOGOTIPI\EUROPSKI STRUKTURNI I INVESTICIJSKI FONDOVI\Europski strukturni i investicijski fondovi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482" y="4567619"/>
            <a:ext cx="2433638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niOkvir 3"/>
          <p:cNvSpPr txBox="1"/>
          <p:nvPr/>
        </p:nvSpPr>
        <p:spPr>
          <a:xfrm>
            <a:off x="2468920" y="3259079"/>
            <a:ext cx="676999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r-HR" dirty="0"/>
              <a:t>Međunarodna kulturna suradnja:</a:t>
            </a:r>
          </a:p>
          <a:p>
            <a:pPr algn="ctr"/>
            <a:endParaRPr lang="hr-HR" dirty="0"/>
          </a:p>
          <a:p>
            <a:pPr algn="ctr"/>
            <a:r>
              <a:rPr lang="hr-HR" dirty="0"/>
              <a:t>Gostovanja umjetnika na stranim festivalima, skupovima, natjecanjima</a:t>
            </a:r>
          </a:p>
          <a:p>
            <a:pPr algn="ctr"/>
            <a:r>
              <a:rPr lang="hr-HR" dirty="0"/>
              <a:t>Gostovanja stranih umjetnika u RH</a:t>
            </a:r>
          </a:p>
          <a:p>
            <a:pPr algn="ctr"/>
            <a:r>
              <a:rPr lang="hr-HR" dirty="0"/>
              <a:t>Multilateralna suradnja</a:t>
            </a:r>
          </a:p>
          <a:p>
            <a:pPr algn="ctr"/>
            <a:r>
              <a:rPr lang="hr-HR" dirty="0"/>
              <a:t>Promidžbene aktivnosti</a:t>
            </a:r>
          </a:p>
          <a:p>
            <a:pPr algn="ctr"/>
            <a:endParaRPr lang="hr-HR" dirty="0"/>
          </a:p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43008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lika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414" y="0"/>
            <a:ext cx="926672" cy="1390008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9612" y="173571"/>
            <a:ext cx="1201016" cy="646232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375612" y="634965"/>
            <a:ext cx="9144000" cy="1995001"/>
          </a:xfrm>
        </p:spPr>
        <p:txBody>
          <a:bodyPr>
            <a:normAutofit/>
          </a:bodyPr>
          <a:lstStyle/>
          <a:p>
            <a:r>
              <a:rPr lang="hr-HR" sz="4000" b="1" dirty="0"/>
              <a:t>ZAKLADE</a:t>
            </a:r>
            <a:br>
              <a:rPr lang="hr-HR" sz="4000" b="1" dirty="0"/>
            </a:br>
            <a:br>
              <a:rPr lang="hr-HR" sz="4000" b="1" dirty="0"/>
            </a:br>
            <a:endParaRPr lang="hr-HR" sz="4000" b="1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2175399" y="1430330"/>
            <a:ext cx="7524924" cy="3001192"/>
          </a:xfrm>
        </p:spPr>
        <p:txBody>
          <a:bodyPr>
            <a:normAutofit fontScale="25000" lnSpcReduction="20000"/>
          </a:bodyPr>
          <a:lstStyle/>
          <a:p>
            <a:endParaRPr lang="hr-HR" dirty="0"/>
          </a:p>
          <a:p>
            <a:endParaRPr lang="hr-HR" dirty="0"/>
          </a:p>
          <a:p>
            <a:endParaRPr lang="hr-HR" dirty="0"/>
          </a:p>
          <a:p>
            <a:r>
              <a:rPr lang="hr-HR" sz="6000" b="1" dirty="0"/>
              <a:t>Nacionalna zaklada za razvoj civilnog društva</a:t>
            </a:r>
          </a:p>
          <a:p>
            <a:r>
              <a:rPr lang="hr-HR" sz="6000" b="1" dirty="0">
                <a:hlinkClick r:id="rId4"/>
              </a:rPr>
              <a:t>http://zaklada.civilnodrustvo.hr/frontpage</a:t>
            </a:r>
            <a:endParaRPr lang="hr-HR" sz="6000" b="1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hr-HR" sz="6000" b="1" dirty="0"/>
              <a:t>Institucionalne podrške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hr-HR" sz="6000" b="1" dirty="0"/>
              <a:t>Naš doprinos zajednici</a:t>
            </a:r>
          </a:p>
          <a:p>
            <a:endParaRPr lang="hr-HR" sz="6000" b="1" dirty="0"/>
          </a:p>
          <a:p>
            <a:endParaRPr lang="hr-HR" sz="6000" b="1" dirty="0"/>
          </a:p>
          <a:p>
            <a:r>
              <a:rPr lang="hr-HR" sz="6000" b="1" dirty="0"/>
              <a:t>Kultura nova</a:t>
            </a:r>
          </a:p>
          <a:p>
            <a:r>
              <a:rPr lang="hr-HR" sz="6000" b="1" dirty="0">
                <a:hlinkClick r:id="rId5"/>
              </a:rPr>
              <a:t>http://kulturanova.hr/</a:t>
            </a:r>
            <a:endParaRPr lang="hr-HR" sz="6000" b="1" dirty="0"/>
          </a:p>
          <a:p>
            <a:r>
              <a:rPr lang="hr-HR" sz="6000" b="1" dirty="0"/>
              <a:t>Program podrške 2017. godine</a:t>
            </a:r>
          </a:p>
          <a:p>
            <a:endParaRPr lang="hr-HR" sz="4800" b="1" dirty="0"/>
          </a:p>
          <a:p>
            <a:endParaRPr lang="hr-HR" sz="4800" b="1" dirty="0"/>
          </a:p>
          <a:p>
            <a:endParaRPr lang="hr-HR" sz="4800" b="1" dirty="0"/>
          </a:p>
          <a:p>
            <a:endParaRPr lang="hr-HR" sz="3800" dirty="0"/>
          </a:p>
          <a:p>
            <a:endParaRPr lang="hr-HR" dirty="0"/>
          </a:p>
          <a:p>
            <a:r>
              <a:rPr lang="hr-HR" dirty="0"/>
              <a:t>                                                                               </a:t>
            </a:r>
          </a:p>
          <a:p>
            <a:r>
              <a:rPr lang="hr-HR" dirty="0"/>
              <a:t>                               </a:t>
            </a:r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6929" y="5739194"/>
            <a:ext cx="1429086" cy="720000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38914" y="5739194"/>
            <a:ext cx="1429086" cy="720000"/>
          </a:xfrm>
          <a:prstGeom prst="rect">
            <a:avLst/>
          </a:prstGeom>
        </p:spPr>
      </p:pic>
      <p:pic>
        <p:nvPicPr>
          <p:cNvPr id="12" name="Slika 11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482" y="5737020"/>
            <a:ext cx="5292000" cy="540000"/>
          </a:xfrm>
          <a:prstGeom prst="rect">
            <a:avLst/>
          </a:prstGeom>
          <a:noFill/>
        </p:spPr>
      </p:pic>
      <p:pic>
        <p:nvPicPr>
          <p:cNvPr id="13" name="Picture 2" descr="E:\prezentacije\2015\ESI FONDOVI LOGOTIPI\ESI FONDOVI LOGOTIPI\PROGRAM RURALNOG RAZVOJA\Program ruralnog razvoja_BOJA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159" y="4567619"/>
            <a:ext cx="24606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E:\prezentacije\2015\ESI FONDOVI LOGOTIPI\ESI FONDOVI LOGOTIPI\EUROPSKI STRUKTURNI I INVESTICIJSKI FONDOVI\Europski strukturni i investicijski fondovi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482" y="4567619"/>
            <a:ext cx="2433638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niOkvir 3"/>
          <p:cNvSpPr txBox="1"/>
          <p:nvPr/>
        </p:nvSpPr>
        <p:spPr>
          <a:xfrm>
            <a:off x="5753130" y="2479693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hr-HR" dirty="0"/>
          </a:p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826137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lika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414" y="0"/>
            <a:ext cx="926672" cy="1390008"/>
          </a:xfrm>
          <a:prstGeom prst="rect">
            <a:avLst/>
          </a:prstGeom>
        </p:spPr>
      </p:pic>
      <p:pic>
        <p:nvPicPr>
          <p:cNvPr id="10" name="Slika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9612" y="173571"/>
            <a:ext cx="1201016" cy="646232"/>
          </a:xfrm>
          <a:prstGeom prst="rect">
            <a:avLst/>
          </a:prstGeom>
        </p:spPr>
      </p:pic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375612" y="634965"/>
            <a:ext cx="9144000" cy="1995001"/>
          </a:xfrm>
        </p:spPr>
        <p:txBody>
          <a:bodyPr>
            <a:normAutofit/>
          </a:bodyPr>
          <a:lstStyle/>
          <a:p>
            <a:r>
              <a:rPr lang="hr-HR" sz="4000" b="1" dirty="0"/>
              <a:t>MEĐUNARODNI FONDOVI</a:t>
            </a:r>
            <a:br>
              <a:rPr lang="hr-HR" sz="4000" b="1" dirty="0"/>
            </a:br>
            <a:br>
              <a:rPr lang="hr-HR" sz="4000" b="1" dirty="0"/>
            </a:br>
            <a:endParaRPr lang="hr-HR" sz="4000" b="1" dirty="0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2185150" y="1725405"/>
            <a:ext cx="7524924" cy="3001192"/>
          </a:xfrm>
        </p:spPr>
        <p:txBody>
          <a:bodyPr>
            <a:normAutofit fontScale="25000" lnSpcReduction="20000"/>
          </a:bodyPr>
          <a:lstStyle/>
          <a:p>
            <a:endParaRPr lang="hr-HR" dirty="0"/>
          </a:p>
          <a:p>
            <a:endParaRPr lang="hr-HR" dirty="0"/>
          </a:p>
          <a:p>
            <a:endParaRPr lang="hr-HR" dirty="0"/>
          </a:p>
          <a:p>
            <a:r>
              <a:rPr lang="hr-HR" sz="7600" b="1" dirty="0"/>
              <a:t>Umjetnost i kultura za mlade</a:t>
            </a:r>
          </a:p>
          <a:p>
            <a:endParaRPr lang="hr-HR" sz="7600" b="1" dirty="0"/>
          </a:p>
          <a:p>
            <a:r>
              <a:rPr lang="hr-HR" sz="7600" b="1" dirty="0"/>
              <a:t>Priprema i provedba integriranih razvojnih programa temeljenih na obnovi kulturne baštine</a:t>
            </a:r>
          </a:p>
          <a:p>
            <a:endParaRPr lang="hr-HR" sz="7600" b="1" dirty="0"/>
          </a:p>
          <a:p>
            <a:r>
              <a:rPr lang="hr-HR" sz="7600" b="1" dirty="0"/>
              <a:t>Poticanje društvenog poduzetništva</a:t>
            </a:r>
          </a:p>
          <a:p>
            <a:endParaRPr lang="hr-HR" sz="7600" b="1" dirty="0"/>
          </a:p>
          <a:p>
            <a:r>
              <a:rPr lang="hr-HR" sz="7600" b="1" dirty="0"/>
              <a:t>Prekogranična suradnja</a:t>
            </a:r>
          </a:p>
          <a:p>
            <a:endParaRPr lang="hr-HR" sz="4800" b="1" dirty="0"/>
          </a:p>
          <a:p>
            <a:endParaRPr lang="hr-HR" sz="4800" b="1" dirty="0"/>
          </a:p>
          <a:p>
            <a:endParaRPr lang="hr-HR" sz="4800" b="1" dirty="0"/>
          </a:p>
          <a:p>
            <a:endParaRPr lang="hr-HR" sz="3800" dirty="0"/>
          </a:p>
          <a:p>
            <a:endParaRPr lang="hr-HR" dirty="0"/>
          </a:p>
          <a:p>
            <a:r>
              <a:rPr lang="hr-HR" dirty="0"/>
              <a:t>                                                                               </a:t>
            </a:r>
          </a:p>
          <a:p>
            <a:r>
              <a:rPr lang="hr-HR" dirty="0"/>
              <a:t>                               </a:t>
            </a:r>
          </a:p>
        </p:txBody>
      </p:sp>
      <p:pic>
        <p:nvPicPr>
          <p:cNvPr id="7" name="Slika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6929" y="5739194"/>
            <a:ext cx="1429086" cy="720000"/>
          </a:xfrm>
          <a:prstGeom prst="rect">
            <a:avLst/>
          </a:prstGeo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8914" y="5739194"/>
            <a:ext cx="1429086" cy="720000"/>
          </a:xfrm>
          <a:prstGeom prst="rect">
            <a:avLst/>
          </a:prstGeom>
        </p:spPr>
      </p:pic>
      <p:pic>
        <p:nvPicPr>
          <p:cNvPr id="12" name="Slika 1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482" y="5737020"/>
            <a:ext cx="5292000" cy="540000"/>
          </a:xfrm>
          <a:prstGeom prst="rect">
            <a:avLst/>
          </a:prstGeom>
          <a:noFill/>
        </p:spPr>
      </p:pic>
      <p:pic>
        <p:nvPicPr>
          <p:cNvPr id="13" name="Picture 2" descr="E:\prezentacije\2015\ESI FONDOVI LOGOTIPI\ESI FONDOVI LOGOTIPI\PROGRAM RURALNOG RAZVOJA\Program ruralnog razvoja_BOJ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159" y="4567619"/>
            <a:ext cx="24606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E:\prezentacije\2015\ESI FONDOVI LOGOTIPI\ESI FONDOVI LOGOTIPI\EUROPSKI STRUKTURNI I INVESTICIJSKI FONDOVI\Europski strukturni i investicijski fondov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482" y="4567619"/>
            <a:ext cx="2433638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niOkvir 3"/>
          <p:cNvSpPr txBox="1"/>
          <p:nvPr/>
        </p:nvSpPr>
        <p:spPr>
          <a:xfrm>
            <a:off x="5753130" y="2479693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hr-HR" dirty="0"/>
          </a:p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042736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</TotalTime>
  <Words>446</Words>
  <Application>Microsoft Office PowerPoint</Application>
  <PresentationFormat>Široki zaslon</PresentationFormat>
  <Paragraphs>165</Paragraphs>
  <Slides>10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tema</vt:lpstr>
      <vt:lpstr>RADNI  SASTANAK  ZA  IZRADU  STRATEŠKOG RAZVOJNOG  PROGRAMA  OPĆINE  DRAŽ  ZA RAZDOBLJE  2017. – 2020.  GODINE </vt:lpstr>
      <vt:lpstr>RAZINE POTPORA:  Jedinica lokalne samouprave Jedinica regionalne samouprave Ministarstvo kulture Zaklade Međunarodni fondovi </vt:lpstr>
      <vt:lpstr>OPĆINA DRAŽ  </vt:lpstr>
      <vt:lpstr>OSJEČKO-BARANJSKA ŽUPANIJA  </vt:lpstr>
      <vt:lpstr>MINISTARSTVO KULTURE  </vt:lpstr>
      <vt:lpstr>MINISTARSTVO KULTURE  </vt:lpstr>
      <vt:lpstr>MINISTARSTVO KULTURE  </vt:lpstr>
      <vt:lpstr>ZAKLADE  </vt:lpstr>
      <vt:lpstr>MEĐUNARODNI FONDOVI  </vt:lpstr>
      <vt:lpstr>PODUZEĆA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 RURALNOG RAZVOJA RH 2014.-2020.</dc:title>
  <dc:creator>Ana</dc:creator>
  <cp:lastModifiedBy>Laura Blagus Tenjeri</cp:lastModifiedBy>
  <cp:revision>29</cp:revision>
  <dcterms:created xsi:type="dcterms:W3CDTF">2017-03-11T13:13:43Z</dcterms:created>
  <dcterms:modified xsi:type="dcterms:W3CDTF">2017-03-24T12:31:48Z</dcterms:modified>
</cp:coreProperties>
</file>